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62" r:id="rId6"/>
    <p:sldId id="295"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289" r:id="rId20"/>
    <p:sldId id="310" r:id="rId21"/>
    <p:sldId id="311" r:id="rId22"/>
    <p:sldId id="278" r:id="rId23"/>
    <p:sldId id="313" r:id="rId24"/>
    <p:sldId id="264" r:id="rId25"/>
    <p:sldId id="31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0" autoAdjust="0"/>
    <p:restoredTop sz="94660"/>
  </p:normalViewPr>
  <p:slideViewPr>
    <p:cSldViewPr snapToGrid="0">
      <p:cViewPr>
        <p:scale>
          <a:sx n="90" d="100"/>
          <a:sy n="90" d="100"/>
        </p:scale>
        <p:origin x="259" y="-5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9/18/2022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cap="none" dirty="0"/>
              <a:t>Biomedical Image Captioning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lstStyle/>
          <a:p>
            <a:r>
              <a:rPr lang="en-US" dirty="0"/>
              <a:t>Chris Morfopoulos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pPr algn="l"/>
            <a:r>
              <a:rPr lang="en-US" cap="none" dirty="0" err="1"/>
              <a:t>ViT</a:t>
            </a:r>
            <a:r>
              <a:rPr lang="en-US" cap="none" dirty="0"/>
              <a:t> &amp; Roberta</a:t>
            </a:r>
            <a:br>
              <a:rPr lang="en-US" cap="none" dirty="0"/>
            </a:br>
            <a:endParaRPr lang="el-GR" dirty="0"/>
          </a:p>
        </p:txBody>
      </p:sp>
      <p:sp>
        <p:nvSpPr>
          <p:cNvPr id="3" name="Content Placeholder 2">
            <a:extLst>
              <a:ext uri="{FF2B5EF4-FFF2-40B4-BE49-F238E27FC236}">
                <a16:creationId xmlns:a16="http://schemas.microsoft.com/office/drawing/2014/main" id="{4DC7684B-9024-4EF5-8483-BE8848C14C16}"/>
              </a:ext>
            </a:extLst>
          </p:cNvPr>
          <p:cNvSpPr>
            <a:spLocks noGrp="1"/>
          </p:cNvSpPr>
          <p:nvPr>
            <p:ph sz="half" idx="2"/>
          </p:nvPr>
        </p:nvSpPr>
        <p:spPr>
          <a:xfrm>
            <a:off x="992092" y="1313794"/>
            <a:ext cx="3863687" cy="2250610"/>
          </a:xfrm>
        </p:spPr>
        <p:txBody>
          <a:bodyPr/>
          <a:lstStyle/>
          <a:p>
            <a:r>
              <a:rPr lang="en-US" dirty="0"/>
              <a:t>We invoked the pretrained Roberta Language Model and trained/finetuned to our corpus for 10 epochs. </a:t>
            </a:r>
          </a:p>
          <a:p>
            <a:r>
              <a:rPr lang="en-US" dirty="0"/>
              <a:t>After the Decoder has been trained, we attached it with the Encoder (</a:t>
            </a:r>
            <a:r>
              <a:rPr lang="en-US" dirty="0" err="1"/>
              <a:t>ViT</a:t>
            </a:r>
            <a:r>
              <a:rPr lang="en-US" dirty="0"/>
              <a:t>) and trained the Vision Encoder Decoder model for 5 epochs.</a:t>
            </a:r>
          </a:p>
          <a:p>
            <a:endParaRPr lang="en-US" dirty="0"/>
          </a:p>
        </p:txBody>
      </p:sp>
      <p:sp>
        <p:nvSpPr>
          <p:cNvPr id="16" name="TextShape 1">
            <a:extLst>
              <a:ext uri="{FF2B5EF4-FFF2-40B4-BE49-F238E27FC236}">
                <a16:creationId xmlns:a16="http://schemas.microsoft.com/office/drawing/2014/main" id="{97448795-874D-4601-BC37-0E8F6AFACF94}"/>
              </a:ext>
            </a:extLst>
          </p:cNvPr>
          <p:cNvSpPr txBox="1"/>
          <p:nvPr/>
        </p:nvSpPr>
        <p:spPr>
          <a:xfrm>
            <a:off x="5576159" y="575890"/>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pic>
        <p:nvPicPr>
          <p:cNvPr id="9" name="Picture 8">
            <a:extLst>
              <a:ext uri="{FF2B5EF4-FFF2-40B4-BE49-F238E27FC236}">
                <a16:creationId xmlns:a16="http://schemas.microsoft.com/office/drawing/2014/main" id="{7218A9FC-E6EF-46C3-AA52-F0C52823B83B}"/>
              </a:ext>
            </a:extLst>
          </p:cNvPr>
          <p:cNvPicPr>
            <a:picLocks noChangeAspect="1"/>
          </p:cNvPicPr>
          <p:nvPr/>
        </p:nvPicPr>
        <p:blipFill>
          <a:blip r:embed="rId2"/>
          <a:stretch>
            <a:fillRect/>
          </a:stretch>
        </p:blipFill>
        <p:spPr>
          <a:xfrm>
            <a:off x="6553794" y="3529971"/>
            <a:ext cx="5274310" cy="2479040"/>
          </a:xfrm>
          <a:prstGeom prst="rect">
            <a:avLst/>
          </a:prstGeom>
        </p:spPr>
      </p:pic>
      <p:pic>
        <p:nvPicPr>
          <p:cNvPr id="12" name="Picture 11">
            <a:extLst>
              <a:ext uri="{FF2B5EF4-FFF2-40B4-BE49-F238E27FC236}">
                <a16:creationId xmlns:a16="http://schemas.microsoft.com/office/drawing/2014/main" id="{63CBB8BD-24B4-42A9-A790-6176EBDB56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6892" y="615327"/>
            <a:ext cx="3447415" cy="2567305"/>
          </a:xfrm>
          <a:prstGeom prst="rect">
            <a:avLst/>
          </a:prstGeom>
          <a:noFill/>
          <a:ln>
            <a:noFill/>
          </a:ln>
        </p:spPr>
      </p:pic>
      <p:pic>
        <p:nvPicPr>
          <p:cNvPr id="17" name="Picture 16">
            <a:extLst>
              <a:ext uri="{FF2B5EF4-FFF2-40B4-BE49-F238E27FC236}">
                <a16:creationId xmlns:a16="http://schemas.microsoft.com/office/drawing/2014/main" id="{5627F41C-8103-4A04-BD56-61FDBB8947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2092" y="3810881"/>
            <a:ext cx="3450590" cy="2500630"/>
          </a:xfrm>
          <a:prstGeom prst="rect">
            <a:avLst/>
          </a:prstGeom>
          <a:noFill/>
          <a:ln>
            <a:noFill/>
          </a:ln>
        </p:spPr>
      </p:pic>
      <p:sp>
        <p:nvSpPr>
          <p:cNvPr id="18" name="TextShape 1">
            <a:extLst>
              <a:ext uri="{FF2B5EF4-FFF2-40B4-BE49-F238E27FC236}">
                <a16:creationId xmlns:a16="http://schemas.microsoft.com/office/drawing/2014/main" id="{EBF75765-54AD-4FE6-A920-D95D23E10D4C}"/>
              </a:ext>
            </a:extLst>
          </p:cNvPr>
          <p:cNvSpPr txBox="1"/>
          <p:nvPr/>
        </p:nvSpPr>
        <p:spPr>
          <a:xfrm>
            <a:off x="4992064" y="3302788"/>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i="1" spc="-1" dirty="0">
                <a:latin typeface="Calibri"/>
              </a:rPr>
              <a:t>An evaluation in the trained decoder through MLM</a:t>
            </a:r>
            <a:endParaRPr lang="en-US" sz="1000" b="0" i="1" strike="noStrike" spc="-1" dirty="0">
              <a:latin typeface="Calibri"/>
            </a:endParaRP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19" name="TextShape 1">
            <a:extLst>
              <a:ext uri="{FF2B5EF4-FFF2-40B4-BE49-F238E27FC236}">
                <a16:creationId xmlns:a16="http://schemas.microsoft.com/office/drawing/2014/main" id="{AE212B6C-2CB1-41BF-9B7E-3DD74672B926}"/>
              </a:ext>
            </a:extLst>
          </p:cNvPr>
          <p:cNvSpPr txBox="1"/>
          <p:nvPr/>
        </p:nvSpPr>
        <p:spPr>
          <a:xfrm>
            <a:off x="992092" y="3429000"/>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Encoder-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347620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286869" y="549665"/>
            <a:ext cx="4809068" cy="855133"/>
          </a:xfrm>
        </p:spPr>
        <p:txBody>
          <a:bodyPr>
            <a:normAutofit fontScale="90000"/>
          </a:bodyPr>
          <a:lstStyle/>
          <a:p>
            <a:r>
              <a:rPr lang="en-US" cap="none" dirty="0"/>
              <a:t>Generated Captions of</a:t>
            </a:r>
            <a:br>
              <a:rPr lang="en-US" cap="none" dirty="0"/>
            </a:br>
            <a:r>
              <a:rPr lang="en-US" cap="none" dirty="0" err="1"/>
              <a:t>ViT</a:t>
            </a:r>
            <a:r>
              <a:rPr lang="en-US" cap="none" dirty="0"/>
              <a:t> &amp; Roberta</a:t>
            </a:r>
            <a:br>
              <a:rPr lang="en-US" cap="none" dirty="0"/>
            </a:br>
            <a:endParaRPr lang="el-GR" dirty="0"/>
          </a:p>
        </p:txBody>
      </p:sp>
      <p:sp>
        <p:nvSpPr>
          <p:cNvPr id="16" name="TextShape 1">
            <a:extLst>
              <a:ext uri="{FF2B5EF4-FFF2-40B4-BE49-F238E27FC236}">
                <a16:creationId xmlns:a16="http://schemas.microsoft.com/office/drawing/2014/main" id="{97448795-874D-4601-BC37-0E8F6AFACF94}"/>
              </a:ext>
            </a:extLst>
          </p:cNvPr>
          <p:cNvSpPr txBox="1"/>
          <p:nvPr/>
        </p:nvSpPr>
        <p:spPr>
          <a:xfrm>
            <a:off x="1911694" y="2284908"/>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generated captions (blue) of the </a:t>
            </a:r>
            <a:r>
              <a:rPr lang="en-US" sz="1000" b="0" i="1" strike="noStrike" spc="-1" dirty="0" err="1">
                <a:latin typeface="Calibri"/>
              </a:rPr>
              <a:t>ViT</a:t>
            </a:r>
            <a:r>
              <a:rPr lang="en-US" sz="1000" b="0" i="1" strike="noStrike" spc="-1" dirty="0">
                <a:latin typeface="Calibri"/>
              </a:rPr>
              <a:t> &amp; </a:t>
            </a:r>
            <a:r>
              <a:rPr lang="en-US" sz="1000" i="1" spc="-1" dirty="0">
                <a:latin typeface="Calibri"/>
              </a:rPr>
              <a:t>Roberta</a:t>
            </a:r>
            <a:r>
              <a:rPr lang="en-US" sz="1000" b="0" i="1" strike="noStrike" spc="-1" dirty="0">
                <a:latin typeface="Calibri"/>
              </a:rPr>
              <a:t> model </a:t>
            </a:r>
            <a:r>
              <a:rPr lang="en-US" sz="1000" i="1" spc="-1" dirty="0">
                <a:latin typeface="Calibri"/>
              </a:rPr>
              <a:t>along with the original captions (green)</a:t>
            </a:r>
            <a:endParaRPr lang="en-US" sz="1000" b="0" i="1" strike="noStrike" spc="-1" dirty="0">
              <a:latin typeface="Calibri"/>
            </a:endParaRP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pic>
        <p:nvPicPr>
          <p:cNvPr id="8194" name="Picture 2">
            <a:extLst>
              <a:ext uri="{FF2B5EF4-FFF2-40B4-BE49-F238E27FC236}">
                <a16:creationId xmlns:a16="http://schemas.microsoft.com/office/drawing/2014/main" id="{9D3C95C2-E760-4E2D-AA04-38B51C109F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70"/>
          <a:stretch/>
        </p:blipFill>
        <p:spPr bwMode="auto">
          <a:xfrm>
            <a:off x="3750235" y="91396"/>
            <a:ext cx="7843520" cy="614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9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r>
              <a:rPr lang="en-US" cap="none" dirty="0" err="1"/>
              <a:t>ViT</a:t>
            </a:r>
            <a:r>
              <a:rPr lang="en-US" cap="none" dirty="0"/>
              <a:t> &amp; GPT2</a:t>
            </a:r>
            <a:br>
              <a:rPr lang="en-US" cap="none" dirty="0"/>
            </a:br>
            <a:endParaRPr lang="el-GR" dirty="0"/>
          </a:p>
        </p:txBody>
      </p:sp>
      <p:sp>
        <p:nvSpPr>
          <p:cNvPr id="3" name="Content Placeholder 2">
            <a:extLst>
              <a:ext uri="{FF2B5EF4-FFF2-40B4-BE49-F238E27FC236}">
                <a16:creationId xmlns:a16="http://schemas.microsoft.com/office/drawing/2014/main" id="{4DC7684B-9024-4EF5-8483-BE8848C14C16}"/>
              </a:ext>
            </a:extLst>
          </p:cNvPr>
          <p:cNvSpPr>
            <a:spLocks noGrp="1"/>
          </p:cNvSpPr>
          <p:nvPr>
            <p:ph sz="half" idx="2"/>
          </p:nvPr>
        </p:nvSpPr>
        <p:spPr>
          <a:xfrm>
            <a:off x="1239615" y="981497"/>
            <a:ext cx="2882475" cy="1997867"/>
          </a:xfrm>
        </p:spPr>
        <p:txBody>
          <a:bodyPr>
            <a:normAutofit fontScale="70000" lnSpcReduction="20000"/>
          </a:bodyPr>
          <a:lstStyle/>
          <a:p>
            <a:r>
              <a:rPr lang="en-US" dirty="0"/>
              <a:t>We performed the same process but now for the GPT2 as decoder. As GPT2 is a generative Language Model we can not perform LML. </a:t>
            </a:r>
          </a:p>
          <a:p>
            <a:r>
              <a:rPr lang="en-US" dirty="0"/>
              <a:t>After the Decoder has been trained for 10 epochs to our corpus we can train end-to-end the Encoder-Decoder model for 5 epochs.</a:t>
            </a:r>
          </a:p>
          <a:p>
            <a:r>
              <a:rPr lang="en-US" dirty="0"/>
              <a:t>We should mention that the validation loss of the Vision Encoder Decoder has slightly increased, indicating that the model will have poor performance in the validation dataset.</a:t>
            </a:r>
          </a:p>
          <a:p>
            <a:endParaRPr lang="el-GR" dirty="0"/>
          </a:p>
        </p:txBody>
      </p:sp>
      <p:pic>
        <p:nvPicPr>
          <p:cNvPr id="14" name="Picture 13">
            <a:extLst>
              <a:ext uri="{FF2B5EF4-FFF2-40B4-BE49-F238E27FC236}">
                <a16:creationId xmlns:a16="http://schemas.microsoft.com/office/drawing/2014/main" id="{151F6DE4-FF86-454C-AE29-33740AB277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0712" y="737127"/>
            <a:ext cx="3279775" cy="2377440"/>
          </a:xfrm>
          <a:prstGeom prst="rect">
            <a:avLst/>
          </a:prstGeom>
          <a:noFill/>
          <a:ln>
            <a:noFill/>
          </a:ln>
        </p:spPr>
      </p:pic>
      <p:pic>
        <p:nvPicPr>
          <p:cNvPr id="15" name="Picture 14">
            <a:extLst>
              <a:ext uri="{FF2B5EF4-FFF2-40B4-BE49-F238E27FC236}">
                <a16:creationId xmlns:a16="http://schemas.microsoft.com/office/drawing/2014/main" id="{E4DBA45F-BDAF-487F-990B-57346F61645D}"/>
              </a:ext>
            </a:extLst>
          </p:cNvPr>
          <p:cNvPicPr>
            <a:picLocks noChangeAspect="1"/>
          </p:cNvPicPr>
          <p:nvPr/>
        </p:nvPicPr>
        <p:blipFill>
          <a:blip r:embed="rId3"/>
          <a:stretch>
            <a:fillRect/>
          </a:stretch>
        </p:blipFill>
        <p:spPr>
          <a:xfrm>
            <a:off x="5973444" y="3838788"/>
            <a:ext cx="5274310" cy="1383030"/>
          </a:xfrm>
          <a:prstGeom prst="rect">
            <a:avLst/>
          </a:prstGeom>
        </p:spPr>
      </p:pic>
      <p:pic>
        <p:nvPicPr>
          <p:cNvPr id="18" name="Picture 17">
            <a:extLst>
              <a:ext uri="{FF2B5EF4-FFF2-40B4-BE49-F238E27FC236}">
                <a16:creationId xmlns:a16="http://schemas.microsoft.com/office/drawing/2014/main" id="{6E9D7FED-DE25-432E-8136-AE2A2FC5B4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4246" y="3428999"/>
            <a:ext cx="3313430" cy="2692400"/>
          </a:xfrm>
          <a:prstGeom prst="rect">
            <a:avLst/>
          </a:prstGeom>
          <a:noFill/>
          <a:ln>
            <a:noFill/>
          </a:ln>
        </p:spPr>
      </p:pic>
      <p:sp>
        <p:nvSpPr>
          <p:cNvPr id="19" name="TextShape 1">
            <a:extLst>
              <a:ext uri="{FF2B5EF4-FFF2-40B4-BE49-F238E27FC236}">
                <a16:creationId xmlns:a16="http://schemas.microsoft.com/office/drawing/2014/main" id="{7E7C46B4-5749-4EE5-8EA2-A627B7D7D619}"/>
              </a:ext>
            </a:extLst>
          </p:cNvPr>
          <p:cNvSpPr txBox="1"/>
          <p:nvPr/>
        </p:nvSpPr>
        <p:spPr>
          <a:xfrm>
            <a:off x="5307374" y="3239282"/>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i="1" spc="-1" dirty="0">
                <a:latin typeface="Calibri"/>
              </a:rPr>
              <a:t>An evaluation in the trained decoder, to generate sentences through certain keywords</a:t>
            </a:r>
            <a:endParaRPr lang="en-US" sz="1000" b="0" i="1" strike="noStrike" spc="-1" dirty="0">
              <a:latin typeface="Calibri"/>
            </a:endParaRP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20" name="TextShape 1">
            <a:extLst>
              <a:ext uri="{FF2B5EF4-FFF2-40B4-BE49-F238E27FC236}">
                <a16:creationId xmlns:a16="http://schemas.microsoft.com/office/drawing/2014/main" id="{94C36B2A-0326-4801-A227-F82606C2E084}"/>
              </a:ext>
            </a:extLst>
          </p:cNvPr>
          <p:cNvSpPr txBox="1"/>
          <p:nvPr/>
        </p:nvSpPr>
        <p:spPr>
          <a:xfrm>
            <a:off x="593614" y="3232546"/>
            <a:ext cx="1455904" cy="729723"/>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Encoder-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21" name="TextShape 1">
            <a:extLst>
              <a:ext uri="{FF2B5EF4-FFF2-40B4-BE49-F238E27FC236}">
                <a16:creationId xmlns:a16="http://schemas.microsoft.com/office/drawing/2014/main" id="{3E6967D5-3FB6-4C90-9FDD-437C028B5435}"/>
              </a:ext>
            </a:extLst>
          </p:cNvPr>
          <p:cNvSpPr txBox="1"/>
          <p:nvPr/>
        </p:nvSpPr>
        <p:spPr>
          <a:xfrm>
            <a:off x="6231371" y="524825"/>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24392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244827" y="711403"/>
            <a:ext cx="4809068" cy="855133"/>
          </a:xfrm>
        </p:spPr>
        <p:txBody>
          <a:bodyPr>
            <a:normAutofit fontScale="90000"/>
          </a:bodyPr>
          <a:lstStyle/>
          <a:p>
            <a:r>
              <a:rPr lang="en-US" cap="none" dirty="0"/>
              <a:t>Generated Captions of</a:t>
            </a:r>
            <a:br>
              <a:rPr lang="en-US" cap="none" dirty="0"/>
            </a:br>
            <a:r>
              <a:rPr lang="en-US" cap="none" dirty="0" err="1"/>
              <a:t>ViT</a:t>
            </a:r>
            <a:r>
              <a:rPr lang="en-US" cap="none" dirty="0"/>
              <a:t> &amp; GPT2</a:t>
            </a:r>
            <a:br>
              <a:rPr lang="en-US" cap="none" dirty="0"/>
            </a:br>
            <a:endParaRPr lang="el-GR" dirty="0"/>
          </a:p>
        </p:txBody>
      </p:sp>
      <p:sp>
        <p:nvSpPr>
          <p:cNvPr id="16" name="TextShape 1">
            <a:extLst>
              <a:ext uri="{FF2B5EF4-FFF2-40B4-BE49-F238E27FC236}">
                <a16:creationId xmlns:a16="http://schemas.microsoft.com/office/drawing/2014/main" id="{97448795-874D-4601-BC37-0E8F6AFACF94}"/>
              </a:ext>
            </a:extLst>
          </p:cNvPr>
          <p:cNvSpPr txBox="1"/>
          <p:nvPr/>
        </p:nvSpPr>
        <p:spPr>
          <a:xfrm>
            <a:off x="3215354" y="2789131"/>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generated captions (blue) of the </a:t>
            </a:r>
            <a:r>
              <a:rPr lang="en-US" sz="1000" b="0" i="1" strike="noStrike" spc="-1" dirty="0" err="1">
                <a:latin typeface="Calibri"/>
              </a:rPr>
              <a:t>ViT</a:t>
            </a:r>
            <a:r>
              <a:rPr lang="en-US" sz="1000" b="0" i="1" strike="noStrike" spc="-1" dirty="0">
                <a:latin typeface="Calibri"/>
              </a:rPr>
              <a:t> &amp; GPT2 model  along with the original captions (green)</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pic>
        <p:nvPicPr>
          <p:cNvPr id="13314" name="Picture 2">
            <a:extLst>
              <a:ext uri="{FF2B5EF4-FFF2-40B4-BE49-F238E27FC236}">
                <a16:creationId xmlns:a16="http://schemas.microsoft.com/office/drawing/2014/main" id="{2AAFD8BC-98FF-420C-9509-A4131598DC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73"/>
          <a:stretch/>
        </p:blipFill>
        <p:spPr bwMode="auto">
          <a:xfrm>
            <a:off x="5292165" y="209753"/>
            <a:ext cx="6294437" cy="614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446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pPr algn="l"/>
            <a:r>
              <a:rPr lang="en-US" cap="none" dirty="0" err="1"/>
              <a:t>ViT</a:t>
            </a:r>
            <a:r>
              <a:rPr lang="en-US" cap="none" dirty="0"/>
              <a:t> &amp; </a:t>
            </a:r>
            <a:r>
              <a:rPr lang="en-US" cap="none" dirty="0" err="1"/>
              <a:t>BioBert</a:t>
            </a:r>
            <a:br>
              <a:rPr lang="en-US" cap="none" dirty="0"/>
            </a:br>
            <a:endParaRPr lang="el-GR" dirty="0"/>
          </a:p>
        </p:txBody>
      </p:sp>
      <p:sp>
        <p:nvSpPr>
          <p:cNvPr id="3" name="Content Placeholder 2">
            <a:extLst>
              <a:ext uri="{FF2B5EF4-FFF2-40B4-BE49-F238E27FC236}">
                <a16:creationId xmlns:a16="http://schemas.microsoft.com/office/drawing/2014/main" id="{4DC7684B-9024-4EF5-8483-BE8848C14C16}"/>
              </a:ext>
            </a:extLst>
          </p:cNvPr>
          <p:cNvSpPr>
            <a:spLocks noGrp="1"/>
          </p:cNvSpPr>
          <p:nvPr>
            <p:ph sz="half" idx="2"/>
          </p:nvPr>
        </p:nvSpPr>
        <p:spPr>
          <a:xfrm>
            <a:off x="992092" y="1030014"/>
            <a:ext cx="3579908" cy="2534389"/>
          </a:xfrm>
        </p:spPr>
        <p:txBody>
          <a:bodyPr>
            <a:normAutofit fontScale="92500" lnSpcReduction="10000"/>
          </a:bodyPr>
          <a:lstStyle/>
          <a:p>
            <a:r>
              <a:rPr lang="en-US" dirty="0"/>
              <a:t>The </a:t>
            </a:r>
            <a:r>
              <a:rPr lang="en-US" dirty="0" err="1"/>
              <a:t>BioBert</a:t>
            </a:r>
            <a:r>
              <a:rPr lang="en-US" dirty="0"/>
              <a:t> Language Model, is a pretrained model from Hugging Face (aka Bio Clinical Bert), which has the same architecture as BERT, and it is trained with large corpus of health corpus.</a:t>
            </a:r>
          </a:p>
          <a:p>
            <a:r>
              <a:rPr lang="en-US" dirty="0"/>
              <a:t>This will have as a result the </a:t>
            </a:r>
            <a:r>
              <a:rPr lang="en-US" dirty="0" err="1"/>
              <a:t>BioBert</a:t>
            </a:r>
            <a:r>
              <a:rPr lang="en-US" dirty="0"/>
              <a:t> to have a more enriched vocabulary in the medical terminology, thus expecting to have a better performance as a Decoder.</a:t>
            </a:r>
          </a:p>
          <a:p>
            <a:pPr algn="just"/>
            <a:r>
              <a:rPr lang="en-US" dirty="0"/>
              <a:t>We followed the same step to train the Decoder for 10 epochs and the Vision Encoder-Decoder for 5 epochs.</a:t>
            </a:r>
            <a:endParaRPr lang="el-GR" dirty="0"/>
          </a:p>
        </p:txBody>
      </p:sp>
      <p:sp>
        <p:nvSpPr>
          <p:cNvPr id="12" name="TextShape 1">
            <a:extLst>
              <a:ext uri="{FF2B5EF4-FFF2-40B4-BE49-F238E27FC236}">
                <a16:creationId xmlns:a16="http://schemas.microsoft.com/office/drawing/2014/main" id="{0ADEEA03-015A-4ECD-B77F-9335C053701D}"/>
              </a:ext>
            </a:extLst>
          </p:cNvPr>
          <p:cNvSpPr txBox="1"/>
          <p:nvPr/>
        </p:nvSpPr>
        <p:spPr>
          <a:xfrm>
            <a:off x="632460" y="3646310"/>
            <a:ext cx="1713056"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Encoder-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pic>
        <p:nvPicPr>
          <p:cNvPr id="17" name="Picture 16">
            <a:extLst>
              <a:ext uri="{FF2B5EF4-FFF2-40B4-BE49-F238E27FC236}">
                <a16:creationId xmlns:a16="http://schemas.microsoft.com/office/drawing/2014/main" id="{339603F6-46EC-4C10-9ECC-48EBF67151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6013" y="737127"/>
            <a:ext cx="3371850" cy="2444115"/>
          </a:xfrm>
          <a:prstGeom prst="rect">
            <a:avLst/>
          </a:prstGeom>
          <a:noFill/>
          <a:ln>
            <a:noFill/>
          </a:ln>
        </p:spPr>
      </p:pic>
      <p:pic>
        <p:nvPicPr>
          <p:cNvPr id="19" name="Picture 18">
            <a:extLst>
              <a:ext uri="{FF2B5EF4-FFF2-40B4-BE49-F238E27FC236}">
                <a16:creationId xmlns:a16="http://schemas.microsoft.com/office/drawing/2014/main" id="{83562779-DD68-4843-AF76-98200CC6EB3A}"/>
              </a:ext>
            </a:extLst>
          </p:cNvPr>
          <p:cNvPicPr>
            <a:picLocks noChangeAspect="1"/>
          </p:cNvPicPr>
          <p:nvPr/>
        </p:nvPicPr>
        <p:blipFill>
          <a:blip r:embed="rId3"/>
          <a:stretch>
            <a:fillRect/>
          </a:stretch>
        </p:blipFill>
        <p:spPr>
          <a:xfrm>
            <a:off x="6362798" y="3746446"/>
            <a:ext cx="5274310" cy="2044700"/>
          </a:xfrm>
          <a:prstGeom prst="rect">
            <a:avLst/>
          </a:prstGeom>
        </p:spPr>
      </p:pic>
      <p:pic>
        <p:nvPicPr>
          <p:cNvPr id="20" name="Picture 19">
            <a:extLst>
              <a:ext uri="{FF2B5EF4-FFF2-40B4-BE49-F238E27FC236}">
                <a16:creationId xmlns:a16="http://schemas.microsoft.com/office/drawing/2014/main" id="{9C8D705C-919D-426D-AA04-626BFE8EDE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892" y="3966245"/>
            <a:ext cx="3768725" cy="2691765"/>
          </a:xfrm>
          <a:prstGeom prst="rect">
            <a:avLst/>
          </a:prstGeom>
          <a:noFill/>
          <a:ln>
            <a:noFill/>
          </a:ln>
        </p:spPr>
      </p:pic>
      <p:sp>
        <p:nvSpPr>
          <p:cNvPr id="21" name="TextShape 1">
            <a:extLst>
              <a:ext uri="{FF2B5EF4-FFF2-40B4-BE49-F238E27FC236}">
                <a16:creationId xmlns:a16="http://schemas.microsoft.com/office/drawing/2014/main" id="{CDB5F054-7CB4-456E-9C1B-7A98D2FF1129}"/>
              </a:ext>
            </a:extLst>
          </p:cNvPr>
          <p:cNvSpPr txBox="1"/>
          <p:nvPr/>
        </p:nvSpPr>
        <p:spPr>
          <a:xfrm>
            <a:off x="6096000" y="529588"/>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22" name="TextShape 1">
            <a:extLst>
              <a:ext uri="{FF2B5EF4-FFF2-40B4-BE49-F238E27FC236}">
                <a16:creationId xmlns:a16="http://schemas.microsoft.com/office/drawing/2014/main" id="{F03B6085-AFAE-4FEF-A847-62AE9051CB63}"/>
              </a:ext>
            </a:extLst>
          </p:cNvPr>
          <p:cNvSpPr txBox="1"/>
          <p:nvPr/>
        </p:nvSpPr>
        <p:spPr>
          <a:xfrm>
            <a:off x="5030069" y="3489563"/>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i="1" spc="-1" dirty="0">
                <a:latin typeface="Calibri"/>
              </a:rPr>
              <a:t>An evaluation in the trained decoder through MLM</a:t>
            </a:r>
            <a:endParaRPr lang="en-US" sz="1000" b="0" i="1" strike="noStrike" spc="-1" dirty="0">
              <a:latin typeface="Calibri"/>
            </a:endParaRP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4633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244827" y="711403"/>
            <a:ext cx="4809068" cy="855133"/>
          </a:xfrm>
        </p:spPr>
        <p:txBody>
          <a:bodyPr>
            <a:normAutofit fontScale="90000"/>
          </a:bodyPr>
          <a:lstStyle/>
          <a:p>
            <a:r>
              <a:rPr lang="en-US" cap="none" dirty="0"/>
              <a:t>Generated Captions of</a:t>
            </a:r>
            <a:br>
              <a:rPr lang="en-US" cap="none" dirty="0"/>
            </a:br>
            <a:r>
              <a:rPr lang="en-US" cap="none" dirty="0" err="1"/>
              <a:t>ViT</a:t>
            </a:r>
            <a:r>
              <a:rPr lang="en-US" cap="none" dirty="0"/>
              <a:t> &amp; </a:t>
            </a:r>
            <a:r>
              <a:rPr lang="en-US" cap="none" dirty="0" err="1"/>
              <a:t>BioBert</a:t>
            </a:r>
            <a:br>
              <a:rPr lang="en-US" cap="none" dirty="0"/>
            </a:br>
            <a:endParaRPr lang="el-GR" dirty="0"/>
          </a:p>
        </p:txBody>
      </p:sp>
      <p:sp>
        <p:nvSpPr>
          <p:cNvPr id="16" name="TextShape 1">
            <a:extLst>
              <a:ext uri="{FF2B5EF4-FFF2-40B4-BE49-F238E27FC236}">
                <a16:creationId xmlns:a16="http://schemas.microsoft.com/office/drawing/2014/main" id="{97448795-874D-4601-BC37-0E8F6AFACF94}"/>
              </a:ext>
            </a:extLst>
          </p:cNvPr>
          <p:cNvSpPr txBox="1"/>
          <p:nvPr/>
        </p:nvSpPr>
        <p:spPr>
          <a:xfrm>
            <a:off x="2087279" y="2141414"/>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generated captions (blue) of the </a:t>
            </a:r>
            <a:r>
              <a:rPr lang="en-US" sz="1000" i="1" spc="-1" dirty="0" err="1">
                <a:latin typeface="Calibri"/>
              </a:rPr>
              <a:t>ViT</a:t>
            </a:r>
            <a:r>
              <a:rPr lang="en-US" sz="1000" i="1" spc="-1" dirty="0">
                <a:latin typeface="Calibri"/>
              </a:rPr>
              <a:t> &amp; Bio Bert </a:t>
            </a:r>
            <a:r>
              <a:rPr lang="en-US" sz="1000" b="0" i="1" strike="noStrike" spc="-1" dirty="0">
                <a:latin typeface="Calibri"/>
              </a:rPr>
              <a:t>model  along with the original captions (green)</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pic>
        <p:nvPicPr>
          <p:cNvPr id="14338" name="Picture 2">
            <a:extLst>
              <a:ext uri="{FF2B5EF4-FFF2-40B4-BE49-F238E27FC236}">
                <a16:creationId xmlns:a16="http://schemas.microsoft.com/office/drawing/2014/main" id="{D715739B-BA18-43B7-8345-FE7E17F502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43" r="-1014"/>
          <a:stretch/>
        </p:blipFill>
        <p:spPr bwMode="auto">
          <a:xfrm>
            <a:off x="4038600" y="136525"/>
            <a:ext cx="7575441" cy="6237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6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16280" y="373380"/>
            <a:ext cx="3489960" cy="1092848"/>
          </a:xfrm>
        </p:spPr>
        <p:txBody>
          <a:bodyPr>
            <a:normAutofit fontScale="90000"/>
          </a:bodyPr>
          <a:lstStyle/>
          <a:p>
            <a:r>
              <a:rPr lang="en-US" cap="none" dirty="0"/>
              <a:t>An experiment with </a:t>
            </a:r>
            <a:r>
              <a:rPr lang="en-US" cap="none" dirty="0" err="1"/>
              <a:t>ViT</a:t>
            </a:r>
            <a:r>
              <a:rPr lang="en-US" cap="none" dirty="0"/>
              <a:t> &amp; Greek Bert</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Chris Morfopoulos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16</a:t>
            </a:fld>
            <a:endParaRPr lang="en-US" dirty="0"/>
          </a:p>
        </p:txBody>
      </p:sp>
      <p:sp>
        <p:nvSpPr>
          <p:cNvPr id="14" name="Text Placeholder 13">
            <a:extLst>
              <a:ext uri="{FF2B5EF4-FFF2-40B4-BE49-F238E27FC236}">
                <a16:creationId xmlns:a16="http://schemas.microsoft.com/office/drawing/2014/main" id="{D1A69272-71DA-4FD3-86DF-9D28C3274085}"/>
              </a:ext>
            </a:extLst>
          </p:cNvPr>
          <p:cNvSpPr>
            <a:spLocks noGrp="1"/>
          </p:cNvSpPr>
          <p:nvPr>
            <p:ph type="body" sz="quarter" idx="15"/>
          </p:nvPr>
        </p:nvSpPr>
        <p:spPr>
          <a:xfrm>
            <a:off x="6995160" y="1834082"/>
            <a:ext cx="4358639" cy="2452097"/>
          </a:xfrm>
        </p:spPr>
        <p:txBody>
          <a:bodyPr>
            <a:normAutofit fontScale="92500"/>
          </a:bodyPr>
          <a:lstStyle/>
          <a:p>
            <a:r>
              <a:rPr lang="en-US" dirty="0"/>
              <a:t>In order to translate the English captions of ROCO dataset to Greek, we invoked a pretrained translation model from Hugging face (Helsinki-NLP/opus-mt-</a:t>
            </a:r>
            <a:r>
              <a:rPr lang="en-US" dirty="0" err="1"/>
              <a:t>en</a:t>
            </a:r>
            <a:r>
              <a:rPr lang="en-US" dirty="0"/>
              <a:t>-</a:t>
            </a:r>
            <a:r>
              <a:rPr lang="en-US" dirty="0" err="1"/>
              <a:t>grk</a:t>
            </a:r>
            <a:r>
              <a:rPr lang="en-US" dirty="0"/>
              <a:t>).</a:t>
            </a:r>
          </a:p>
          <a:p>
            <a:r>
              <a:rPr lang="en-US" dirty="0"/>
              <a:t>Unfortunately, the transition from English to Greek led to same translation errors, mainly since the translation model was not train on the English-Greek medical terminology. </a:t>
            </a:r>
          </a:p>
          <a:p>
            <a:r>
              <a:rPr lang="en-US" dirty="0"/>
              <a:t>We should mention that an additional necessary preprocessing action for the translated Greek captions is to remove the accents.</a:t>
            </a:r>
            <a:endParaRPr lang="el-GR" dirty="0"/>
          </a:p>
        </p:txBody>
      </p:sp>
      <p:pic>
        <p:nvPicPr>
          <p:cNvPr id="30" name="Picture 29">
            <a:extLst>
              <a:ext uri="{FF2B5EF4-FFF2-40B4-BE49-F238E27FC236}">
                <a16:creationId xmlns:a16="http://schemas.microsoft.com/office/drawing/2014/main" id="{78062822-0AEC-4CDD-87DF-72E1690D44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62" y="1834082"/>
            <a:ext cx="5890380" cy="1747203"/>
          </a:xfrm>
          <a:prstGeom prst="rect">
            <a:avLst/>
          </a:prstGeom>
          <a:noFill/>
          <a:ln>
            <a:noFill/>
          </a:ln>
        </p:spPr>
      </p:pic>
      <p:pic>
        <p:nvPicPr>
          <p:cNvPr id="31" name="Picture 30">
            <a:extLst>
              <a:ext uri="{FF2B5EF4-FFF2-40B4-BE49-F238E27FC236}">
                <a16:creationId xmlns:a16="http://schemas.microsoft.com/office/drawing/2014/main" id="{EBD7622B-62DD-4A41-A728-F8A5215C5D7A}"/>
              </a:ext>
            </a:extLst>
          </p:cNvPr>
          <p:cNvPicPr>
            <a:picLocks noChangeAspect="1"/>
          </p:cNvPicPr>
          <p:nvPr/>
        </p:nvPicPr>
        <p:blipFill rotWithShape="1">
          <a:blip r:embed="rId3">
            <a:extLst>
              <a:ext uri="{28A0092B-C50C-407E-A947-70E740481C1C}">
                <a14:useLocalDpi xmlns:a14="http://schemas.microsoft.com/office/drawing/2010/main" val="0"/>
              </a:ext>
            </a:extLst>
          </a:blip>
          <a:srcRect l="1" t="5811" r="417"/>
          <a:stretch/>
        </p:blipFill>
        <p:spPr bwMode="auto">
          <a:xfrm>
            <a:off x="1331174" y="3949140"/>
            <a:ext cx="4355556" cy="2163052"/>
          </a:xfrm>
          <a:prstGeom prst="rect">
            <a:avLst/>
          </a:prstGeom>
          <a:noFill/>
          <a:ln>
            <a:noFill/>
          </a:ln>
          <a:extLst>
            <a:ext uri="{53640926-AAD7-44D8-BBD7-CCE9431645EC}">
              <a14:shadowObscured xmlns:a14="http://schemas.microsoft.com/office/drawing/2010/main"/>
            </a:ext>
          </a:extLst>
        </p:spPr>
      </p:pic>
      <p:sp>
        <p:nvSpPr>
          <p:cNvPr id="32" name="TextShape 1">
            <a:extLst>
              <a:ext uri="{FF2B5EF4-FFF2-40B4-BE49-F238E27FC236}">
                <a16:creationId xmlns:a16="http://schemas.microsoft.com/office/drawing/2014/main" id="{1368532D-5D37-4E73-9515-D4C60AC9344E}"/>
              </a:ext>
            </a:extLst>
          </p:cNvPr>
          <p:cNvSpPr txBox="1"/>
          <p:nvPr/>
        </p:nvSpPr>
        <p:spPr>
          <a:xfrm>
            <a:off x="5768340" y="4888370"/>
            <a:ext cx="1713056"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A Word Cloud of the Greek Captions</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33" name="TextShape 1">
            <a:extLst>
              <a:ext uri="{FF2B5EF4-FFF2-40B4-BE49-F238E27FC236}">
                <a16:creationId xmlns:a16="http://schemas.microsoft.com/office/drawing/2014/main" id="{14E0AD08-C646-43A6-802C-A137858EB0AA}"/>
              </a:ext>
            </a:extLst>
          </p:cNvPr>
          <p:cNvSpPr txBox="1"/>
          <p:nvPr/>
        </p:nvSpPr>
        <p:spPr>
          <a:xfrm>
            <a:off x="4165054" y="1427084"/>
            <a:ext cx="2289088" cy="35753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A sample of the Greek captions in contrast to the original captions</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1844941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16280" y="373380"/>
            <a:ext cx="3489960" cy="1092848"/>
          </a:xfrm>
        </p:spPr>
        <p:txBody>
          <a:bodyPr>
            <a:normAutofit fontScale="90000"/>
          </a:bodyPr>
          <a:lstStyle/>
          <a:p>
            <a:r>
              <a:rPr lang="en-US" cap="none" dirty="0"/>
              <a:t>An experiment with </a:t>
            </a:r>
            <a:r>
              <a:rPr lang="en-US" cap="none" dirty="0" err="1"/>
              <a:t>ViT</a:t>
            </a:r>
            <a:r>
              <a:rPr lang="en-US" cap="none" dirty="0"/>
              <a:t> &amp; Greek Bert</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Chris Morfopoulos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17</a:t>
            </a:fld>
            <a:endParaRPr lang="en-US" dirty="0"/>
          </a:p>
        </p:txBody>
      </p:sp>
      <p:sp>
        <p:nvSpPr>
          <p:cNvPr id="14" name="Text Placeholder 13">
            <a:extLst>
              <a:ext uri="{FF2B5EF4-FFF2-40B4-BE49-F238E27FC236}">
                <a16:creationId xmlns:a16="http://schemas.microsoft.com/office/drawing/2014/main" id="{D1A69272-71DA-4FD3-86DF-9D28C3274085}"/>
              </a:ext>
            </a:extLst>
          </p:cNvPr>
          <p:cNvSpPr>
            <a:spLocks noGrp="1"/>
          </p:cNvSpPr>
          <p:nvPr>
            <p:ph type="body" sz="quarter" idx="15"/>
          </p:nvPr>
        </p:nvSpPr>
        <p:spPr>
          <a:xfrm>
            <a:off x="5554980" y="1188720"/>
            <a:ext cx="5798819" cy="2667000"/>
          </a:xfrm>
        </p:spPr>
        <p:txBody>
          <a:bodyPr/>
          <a:lstStyle/>
          <a:p>
            <a:r>
              <a:rPr lang="en-US" dirty="0"/>
              <a:t>We invoked the pretrained Greek version of Bert, and finetuned to our translated Greek captions. We trained the Decoder for 10 epochs, and we masked certain captions ,to check the performance of the Decoder.</a:t>
            </a:r>
          </a:p>
          <a:p>
            <a:r>
              <a:rPr lang="en-US" dirty="0"/>
              <a:t>As a last step, we train the Encoder (</a:t>
            </a:r>
            <a:r>
              <a:rPr lang="en-US" dirty="0" err="1"/>
              <a:t>ViT</a:t>
            </a:r>
            <a:r>
              <a:rPr lang="en-US" dirty="0"/>
              <a:t>) with the Decoder as a Vision Encoder Decoder model for 10 epochs. From the figure below we can notice the validation loss was slightly decreased.</a:t>
            </a:r>
          </a:p>
          <a:p>
            <a:r>
              <a:rPr lang="en-US" dirty="0"/>
              <a:t>Although the assumptions that we made as the Greek translated captions had an integrated error, the overall performance of the model can be considered as a good estimation.</a:t>
            </a:r>
            <a:endParaRPr lang="el-GR" dirty="0"/>
          </a:p>
        </p:txBody>
      </p:sp>
      <p:pic>
        <p:nvPicPr>
          <p:cNvPr id="9" name="Picture 8">
            <a:extLst>
              <a:ext uri="{FF2B5EF4-FFF2-40B4-BE49-F238E27FC236}">
                <a16:creationId xmlns:a16="http://schemas.microsoft.com/office/drawing/2014/main" id="{7694BEBB-F02B-4ACC-9938-D59EE61B7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5667" y="1477630"/>
            <a:ext cx="3030401" cy="2163762"/>
          </a:xfrm>
          <a:prstGeom prst="rect">
            <a:avLst/>
          </a:prstGeom>
          <a:noFill/>
          <a:ln>
            <a:noFill/>
          </a:ln>
          <a:effectLst>
            <a:softEdge rad="38100"/>
          </a:effectLst>
        </p:spPr>
      </p:pic>
      <p:pic>
        <p:nvPicPr>
          <p:cNvPr id="10" name="Picture 9">
            <a:extLst>
              <a:ext uri="{FF2B5EF4-FFF2-40B4-BE49-F238E27FC236}">
                <a16:creationId xmlns:a16="http://schemas.microsoft.com/office/drawing/2014/main" id="{414E602D-E7AA-4359-AAFE-A78B3CC251A8}"/>
              </a:ext>
            </a:extLst>
          </p:cNvPr>
          <p:cNvPicPr>
            <a:picLocks noChangeAspect="1"/>
          </p:cNvPicPr>
          <p:nvPr/>
        </p:nvPicPr>
        <p:blipFill>
          <a:blip r:embed="rId3"/>
          <a:stretch>
            <a:fillRect/>
          </a:stretch>
        </p:blipFill>
        <p:spPr>
          <a:xfrm>
            <a:off x="784860" y="3977322"/>
            <a:ext cx="4701540" cy="2223701"/>
          </a:xfrm>
          <a:prstGeom prst="rect">
            <a:avLst/>
          </a:prstGeom>
        </p:spPr>
      </p:pic>
      <p:pic>
        <p:nvPicPr>
          <p:cNvPr id="12" name="Picture 11">
            <a:extLst>
              <a:ext uri="{FF2B5EF4-FFF2-40B4-BE49-F238E27FC236}">
                <a16:creationId xmlns:a16="http://schemas.microsoft.com/office/drawing/2014/main" id="{4766F660-EC7F-4CA7-AF4B-B13F180CD3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5113" y="4097815"/>
            <a:ext cx="3161348" cy="2257787"/>
          </a:xfrm>
          <a:prstGeom prst="rect">
            <a:avLst/>
          </a:prstGeom>
          <a:noFill/>
          <a:ln>
            <a:noFill/>
          </a:ln>
        </p:spPr>
      </p:pic>
      <p:sp>
        <p:nvSpPr>
          <p:cNvPr id="13" name="TextShape 1">
            <a:extLst>
              <a:ext uri="{FF2B5EF4-FFF2-40B4-BE49-F238E27FC236}">
                <a16:creationId xmlns:a16="http://schemas.microsoft.com/office/drawing/2014/main" id="{8CD4D81E-9E93-4FBC-B230-6E76348826F1}"/>
              </a:ext>
            </a:extLst>
          </p:cNvPr>
          <p:cNvSpPr txBox="1"/>
          <p:nvPr/>
        </p:nvSpPr>
        <p:spPr>
          <a:xfrm>
            <a:off x="5486400" y="4000710"/>
            <a:ext cx="1713056"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Encoder-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15" name="TextShape 1">
            <a:extLst>
              <a:ext uri="{FF2B5EF4-FFF2-40B4-BE49-F238E27FC236}">
                <a16:creationId xmlns:a16="http://schemas.microsoft.com/office/drawing/2014/main" id="{346ED602-E840-4FE5-A1DE-B7E22C83D070}"/>
              </a:ext>
            </a:extLst>
          </p:cNvPr>
          <p:cNvSpPr txBox="1"/>
          <p:nvPr/>
        </p:nvSpPr>
        <p:spPr>
          <a:xfrm>
            <a:off x="3976460" y="1431316"/>
            <a:ext cx="1271096"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process of the  Decoder</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16" name="TextShape 1">
            <a:extLst>
              <a:ext uri="{FF2B5EF4-FFF2-40B4-BE49-F238E27FC236}">
                <a16:creationId xmlns:a16="http://schemas.microsoft.com/office/drawing/2014/main" id="{9CD80CA1-410E-4EB8-8253-987D573A9880}"/>
              </a:ext>
            </a:extLst>
          </p:cNvPr>
          <p:cNvSpPr txBox="1"/>
          <p:nvPr/>
        </p:nvSpPr>
        <p:spPr>
          <a:xfrm>
            <a:off x="609600" y="6152486"/>
            <a:ext cx="2202180" cy="290783"/>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i="1" spc="-1" dirty="0">
                <a:latin typeface="Calibri"/>
              </a:rPr>
              <a:t>An evaluation in the trained decoder</a:t>
            </a: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3938167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716280" y="373380"/>
            <a:ext cx="3489960" cy="1092848"/>
          </a:xfrm>
        </p:spPr>
        <p:txBody>
          <a:bodyPr>
            <a:normAutofit fontScale="90000"/>
          </a:bodyPr>
          <a:lstStyle/>
          <a:p>
            <a:r>
              <a:rPr lang="en-US" cap="none" dirty="0"/>
              <a:t>An experiment with </a:t>
            </a:r>
            <a:r>
              <a:rPr lang="en-US" cap="none" dirty="0" err="1"/>
              <a:t>ViT</a:t>
            </a:r>
            <a:r>
              <a:rPr lang="en-US" cap="none" dirty="0"/>
              <a:t> &amp; Greek Bert</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984313" y="6302057"/>
            <a:ext cx="3243942" cy="365125"/>
          </a:xfrm>
        </p:spPr>
        <p:txBody>
          <a:bodyPr/>
          <a:lstStyle/>
          <a:p>
            <a:r>
              <a:rPr lang="en-US" dirty="0"/>
              <a:t>Chris Morfopoulos</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18</a:t>
            </a:fld>
            <a:endParaRPr lang="en-US" dirty="0"/>
          </a:p>
        </p:txBody>
      </p:sp>
      <p:pic>
        <p:nvPicPr>
          <p:cNvPr id="15362" name="Picture 2">
            <a:extLst>
              <a:ext uri="{FF2B5EF4-FFF2-40B4-BE49-F238E27FC236}">
                <a16:creationId xmlns:a16="http://schemas.microsoft.com/office/drawing/2014/main" id="{105F9620-2F3E-4E65-B7D8-081A4EA649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22" r="88"/>
          <a:stretch/>
        </p:blipFill>
        <p:spPr bwMode="auto">
          <a:xfrm>
            <a:off x="4712294" y="435292"/>
            <a:ext cx="6641505" cy="61036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Shape 1">
            <a:extLst>
              <a:ext uri="{FF2B5EF4-FFF2-40B4-BE49-F238E27FC236}">
                <a16:creationId xmlns:a16="http://schemas.microsoft.com/office/drawing/2014/main" id="{2EDE3725-6076-4E23-B971-20241E9545C0}"/>
              </a:ext>
            </a:extLst>
          </p:cNvPr>
          <p:cNvSpPr txBox="1"/>
          <p:nvPr/>
        </p:nvSpPr>
        <p:spPr>
          <a:xfrm>
            <a:off x="3308984" y="2583374"/>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generated captions (blue) of the </a:t>
            </a:r>
            <a:r>
              <a:rPr lang="en-US" sz="1000" i="1" spc="-1" dirty="0" err="1">
                <a:latin typeface="Calibri"/>
              </a:rPr>
              <a:t>ViT</a:t>
            </a:r>
            <a:r>
              <a:rPr lang="en-US" sz="1000" i="1" spc="-1" dirty="0">
                <a:latin typeface="Calibri"/>
              </a:rPr>
              <a:t> &amp; Greek Bert </a:t>
            </a:r>
            <a:r>
              <a:rPr lang="en-US" sz="1000" b="0" i="1" strike="noStrike" spc="-1" dirty="0">
                <a:latin typeface="Calibri"/>
              </a:rPr>
              <a:t>model  along with the original captions (green)</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61586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6416040" y="1303020"/>
            <a:ext cx="4937759" cy="4244340"/>
          </a:xfrm>
        </p:spPr>
        <p:txBody>
          <a:bodyPr>
            <a:normAutofit/>
          </a:bodyPr>
          <a:lstStyle/>
          <a:p>
            <a:r>
              <a:rPr lang="en-ZA" noProof="1"/>
              <a:t>As we mentioned the captions in the ROCO dataset have not only a lot of “noise”, but also a hard medical terminology which is hard to interpret in the generated captions.</a:t>
            </a:r>
          </a:p>
          <a:p>
            <a:r>
              <a:rPr lang="en-ZA" noProof="1"/>
              <a:t>As we can notice the captions from the example of the Flickr8K dataset, the original captions can differ but eventually all describe the same task. Therefore in generated medical captions but in generated text in general, is challenging to evaluate the model.</a:t>
            </a:r>
          </a:p>
          <a:p>
            <a:r>
              <a:rPr lang="en-ZA" noProof="1"/>
              <a:t>Nevertheless, we utilized the RougeN evaluation metrics, which compare the n-grams of the generated summary to the n-grams of the original summary. As the name implies, the Rouge1 metric focuses only to unigrams. In this way,  in order to evaluate our models , we computed the Rouge1 Precision and Recall , as well as their harmonic mean the Rouge1 F1.</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Chris Morfopoulos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19</a:t>
            </a:fld>
            <a:endParaRPr lang="en-ZA" dirty="0"/>
          </a:p>
        </p:txBody>
      </p:sp>
      <p:sp>
        <p:nvSpPr>
          <p:cNvPr id="12" name="Title 11">
            <a:extLst>
              <a:ext uri="{FF2B5EF4-FFF2-40B4-BE49-F238E27FC236}">
                <a16:creationId xmlns:a16="http://schemas.microsoft.com/office/drawing/2014/main" id="{7E71045D-1C01-4C93-BFF5-7181E4D3C7D2}"/>
              </a:ext>
            </a:extLst>
          </p:cNvPr>
          <p:cNvSpPr>
            <a:spLocks noGrp="1"/>
          </p:cNvSpPr>
          <p:nvPr>
            <p:ph type="title"/>
          </p:nvPr>
        </p:nvSpPr>
        <p:spPr>
          <a:xfrm>
            <a:off x="5920169" y="449581"/>
            <a:ext cx="5431971" cy="685799"/>
          </a:xfrm>
        </p:spPr>
        <p:txBody>
          <a:bodyPr/>
          <a:lstStyle/>
          <a:p>
            <a:r>
              <a:rPr lang="en-US" cap="none" dirty="0"/>
              <a:t>Evaluation Metrics</a:t>
            </a:r>
            <a:endParaRPr lang="el-GR" cap="none" dirty="0"/>
          </a:p>
        </p:txBody>
      </p:sp>
      <p:pic>
        <p:nvPicPr>
          <p:cNvPr id="24" name="Picture 23" descr="Graphical user interface, application&#10;&#10;Description automatically generated">
            <a:extLst>
              <a:ext uri="{FF2B5EF4-FFF2-40B4-BE49-F238E27FC236}">
                <a16:creationId xmlns:a16="http://schemas.microsoft.com/office/drawing/2014/main" id="{B4FC315A-DC75-48DD-ADD3-95015DD80B62}"/>
              </a:ext>
            </a:extLst>
          </p:cNvPr>
          <p:cNvPicPr>
            <a:picLocks noChangeAspect="1"/>
          </p:cNvPicPr>
          <p:nvPr/>
        </p:nvPicPr>
        <p:blipFill>
          <a:blip r:embed="rId2"/>
          <a:stretch>
            <a:fillRect/>
          </a:stretch>
        </p:blipFill>
        <p:spPr>
          <a:xfrm>
            <a:off x="508408" y="1199065"/>
            <a:ext cx="5534252" cy="2415937"/>
          </a:xfrm>
          <a:prstGeom prst="rect">
            <a:avLst/>
          </a:prstGeom>
          <a:effectLst>
            <a:softEdge rad="76200"/>
          </a:effectLst>
        </p:spPr>
      </p:pic>
      <p:pic>
        <p:nvPicPr>
          <p:cNvPr id="25" name="Picture 24">
            <a:extLst>
              <a:ext uri="{FF2B5EF4-FFF2-40B4-BE49-F238E27FC236}">
                <a16:creationId xmlns:a16="http://schemas.microsoft.com/office/drawing/2014/main" id="{0B448487-48AB-4D21-8A43-3DDF007ABEDA}"/>
              </a:ext>
            </a:extLst>
          </p:cNvPr>
          <p:cNvPicPr>
            <a:picLocks noChangeAspect="1"/>
          </p:cNvPicPr>
          <p:nvPr/>
        </p:nvPicPr>
        <p:blipFill>
          <a:blip r:embed="rId3"/>
          <a:stretch>
            <a:fillRect/>
          </a:stretch>
        </p:blipFill>
        <p:spPr>
          <a:xfrm>
            <a:off x="2048337" y="4412679"/>
            <a:ext cx="2086250" cy="1733502"/>
          </a:xfrm>
          <a:prstGeom prst="rect">
            <a:avLst/>
          </a:prstGeom>
        </p:spPr>
      </p:pic>
      <p:sp>
        <p:nvSpPr>
          <p:cNvPr id="26" name="TextShape 1">
            <a:extLst>
              <a:ext uri="{FF2B5EF4-FFF2-40B4-BE49-F238E27FC236}">
                <a16:creationId xmlns:a16="http://schemas.microsoft.com/office/drawing/2014/main" id="{E85F30A2-5384-4DC9-AE8C-84CED590AE8A}"/>
              </a:ext>
            </a:extLst>
          </p:cNvPr>
          <p:cNvSpPr txBox="1"/>
          <p:nvPr/>
        </p:nvSpPr>
        <p:spPr>
          <a:xfrm>
            <a:off x="508408" y="898315"/>
            <a:ext cx="4537725" cy="237065"/>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A </a:t>
            </a:r>
            <a:r>
              <a:rPr lang="en-US" sz="1000" i="1" spc="-1" dirty="0">
                <a:latin typeface="Calibri"/>
              </a:rPr>
              <a:t>sample of images and captions from the COCO and the FLICKR8K datasets</a:t>
            </a: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27" name="TextShape 1">
            <a:extLst>
              <a:ext uri="{FF2B5EF4-FFF2-40B4-BE49-F238E27FC236}">
                <a16:creationId xmlns:a16="http://schemas.microsoft.com/office/drawing/2014/main" id="{797CC169-B729-44EB-9BA9-CC63E50A6F13}"/>
              </a:ext>
            </a:extLst>
          </p:cNvPr>
          <p:cNvSpPr txBox="1"/>
          <p:nvPr/>
        </p:nvSpPr>
        <p:spPr>
          <a:xfrm>
            <a:off x="922866" y="4194996"/>
            <a:ext cx="1662116" cy="435365"/>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Definitions/Formulas of the Rouge 1 metrics</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206939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34429"/>
            <a:ext cx="8819017" cy="1064125"/>
          </a:xfrm>
        </p:spPr>
        <p:txBody>
          <a:bodyPr/>
          <a:lstStyle/>
          <a:p>
            <a:r>
              <a:rPr lang="en-US" cap="none" dirty="0"/>
              <a:t>What is in general Image Captioning and</a:t>
            </a:r>
            <a:br>
              <a:rPr lang="en-US" cap="none" dirty="0"/>
            </a:br>
            <a:r>
              <a:rPr lang="en-US" cap="none" dirty="0"/>
              <a:t> why is important for medical use?</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Chris Morfopoulos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a:t>
            </a:fld>
            <a:endParaRPr lang="en-US" dirty="0"/>
          </a:p>
        </p:txBody>
      </p:sp>
      <p:pic>
        <p:nvPicPr>
          <p:cNvPr id="2050" name="Picture 2" descr="Image Captioning using Attention Mechanism | by Subham Sarkar | The Startup  | Medium">
            <a:extLst>
              <a:ext uri="{FF2B5EF4-FFF2-40B4-BE49-F238E27FC236}">
                <a16:creationId xmlns:a16="http://schemas.microsoft.com/office/drawing/2014/main" id="{53ECF6C8-5C1D-4F25-9DA4-766C3BBE1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574" y="1719724"/>
            <a:ext cx="4891087" cy="2267795"/>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
        <p:nvSpPr>
          <p:cNvPr id="27" name="AutoShape 4" descr="A medical image captioning model generates a draft report of the... |  Download Scientific Diagram">
            <a:extLst>
              <a:ext uri="{FF2B5EF4-FFF2-40B4-BE49-F238E27FC236}">
                <a16:creationId xmlns:a16="http://schemas.microsoft.com/office/drawing/2014/main" id="{90383130-9ABA-46AF-A4DF-46B4172FF5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8" name="AutoShape 6" descr="A medical image captioning model generates a draft report of the... |  Download Scientific Diagram">
            <a:extLst>
              <a:ext uri="{FF2B5EF4-FFF2-40B4-BE49-F238E27FC236}">
                <a16:creationId xmlns:a16="http://schemas.microsoft.com/office/drawing/2014/main" id="{CF1516C9-756C-4898-AC44-41595DBF6E06}"/>
              </a:ext>
            </a:extLst>
          </p:cNvPr>
          <p:cNvSpPr>
            <a:spLocks noChangeAspect="1" noChangeArrowheads="1"/>
          </p:cNvSpPr>
          <p:nvPr/>
        </p:nvSpPr>
        <p:spPr bwMode="auto">
          <a:xfrm>
            <a:off x="4817534" y="4207370"/>
            <a:ext cx="2294466" cy="22944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29" name="AutoShape 8" descr="A medical image captioning model generates a draft report of the... |  Download Scientific Diagram">
            <a:extLst>
              <a:ext uri="{FF2B5EF4-FFF2-40B4-BE49-F238E27FC236}">
                <a16:creationId xmlns:a16="http://schemas.microsoft.com/office/drawing/2014/main" id="{9A0B847B-D283-452C-9A31-62712ADC6E78}"/>
              </a:ext>
            </a:extLst>
          </p:cNvPr>
          <p:cNvSpPr>
            <a:spLocks noGrp="1" noChangeAspect="1" noChangeArrowheads="1"/>
          </p:cNvSpPr>
          <p:nvPr>
            <p:ph type="body" sz="quarter" idx="15"/>
          </p:nvPr>
        </p:nvSpPr>
        <p:spPr bwMode="auto">
          <a:xfrm>
            <a:off x="1485900" y="1618405"/>
            <a:ext cx="4030663" cy="4358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a:r>
              <a:rPr lang="en-US" dirty="0"/>
              <a:t>Essentially, we can describe the image captioning deep learning models, as the process where the input is pixels of images, and the output is a brief generated caption describing the image.</a:t>
            </a:r>
          </a:p>
          <a:p>
            <a:pPr algn="l"/>
            <a:r>
              <a:rPr lang="en-US" dirty="0"/>
              <a:t>The image captioning models can be adapted for biomedical use, where the inputs are x-rays images, and the captions describing the condition of patients.</a:t>
            </a:r>
          </a:p>
          <a:p>
            <a:pPr algn="l"/>
            <a:r>
              <a:rPr lang="en-US" dirty="0"/>
              <a:t>In this way, an image captioning model can be trained on x-ray images, so it can generate a brief description of patients , helping the medical staff with their daily workload. At end of the day, it can be integrated as significant medical tool in many medical institutions.</a:t>
            </a:r>
          </a:p>
        </p:txBody>
      </p:sp>
      <p:sp>
        <p:nvSpPr>
          <p:cNvPr id="31" name="AutoShape 12">
            <a:extLst>
              <a:ext uri="{FF2B5EF4-FFF2-40B4-BE49-F238E27FC236}">
                <a16:creationId xmlns:a16="http://schemas.microsoft.com/office/drawing/2014/main" id="{BCDC5B9C-EC89-4718-A604-7F09AA17E99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33" name="Picture 32" descr="Diagram&#10;&#10;Description automatically generated">
            <a:extLst>
              <a:ext uri="{FF2B5EF4-FFF2-40B4-BE49-F238E27FC236}">
                <a16:creationId xmlns:a16="http://schemas.microsoft.com/office/drawing/2014/main" id="{076FBEF3-5513-474D-AA1A-27EE29DEB9FF}"/>
              </a:ext>
            </a:extLst>
          </p:cNvPr>
          <p:cNvPicPr>
            <a:picLocks noChangeAspect="1"/>
          </p:cNvPicPr>
          <p:nvPr/>
        </p:nvPicPr>
        <p:blipFill>
          <a:blip r:embed="rId3"/>
          <a:stretch>
            <a:fillRect/>
          </a:stretch>
        </p:blipFill>
        <p:spPr>
          <a:xfrm>
            <a:off x="6515825" y="4512170"/>
            <a:ext cx="5363836" cy="1477084"/>
          </a:xfrm>
          <a:prstGeom prst="rect">
            <a:avLst/>
          </a:prstGeom>
          <a:effectLst>
            <a:softEdge rad="177800"/>
          </a:effectLst>
        </p:spPr>
      </p:pic>
      <p:sp>
        <p:nvSpPr>
          <p:cNvPr id="38" name="TextShape 1">
            <a:extLst>
              <a:ext uri="{FF2B5EF4-FFF2-40B4-BE49-F238E27FC236}">
                <a16:creationId xmlns:a16="http://schemas.microsoft.com/office/drawing/2014/main" id="{3561B422-71BF-4488-8315-64FB145ADA61}"/>
              </a:ext>
            </a:extLst>
          </p:cNvPr>
          <p:cNvSpPr txBox="1"/>
          <p:nvPr/>
        </p:nvSpPr>
        <p:spPr>
          <a:xfrm>
            <a:off x="6988574" y="1472044"/>
            <a:ext cx="4175640" cy="495360"/>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Illustrative Figure </a:t>
            </a:r>
            <a:r>
              <a:rPr lang="en-US" sz="1000" i="1" spc="-1" dirty="0">
                <a:latin typeface="Calibri"/>
              </a:rPr>
              <a:t>of Image captioning Model</a:t>
            </a:r>
            <a:r>
              <a:rPr lang="en-US" sz="1000" b="0" i="1" strike="noStrike" spc="-1" dirty="0">
                <a:latin typeface="Calibri"/>
              </a:rPr>
              <a:t> </a:t>
            </a:r>
            <a:endParaRPr lang="en-US" sz="1000" b="0" strike="noStrike" spc="-1" dirty="0">
              <a:latin typeface="Calibri"/>
            </a:endParaRPr>
          </a:p>
        </p:txBody>
      </p:sp>
      <p:sp>
        <p:nvSpPr>
          <p:cNvPr id="39" name="TextShape 1">
            <a:extLst>
              <a:ext uri="{FF2B5EF4-FFF2-40B4-BE49-F238E27FC236}">
                <a16:creationId xmlns:a16="http://schemas.microsoft.com/office/drawing/2014/main" id="{9AE6886E-BE98-44C8-9D6C-395C0CAD1037}"/>
              </a:ext>
            </a:extLst>
          </p:cNvPr>
          <p:cNvSpPr txBox="1"/>
          <p:nvPr/>
        </p:nvSpPr>
        <p:spPr>
          <a:xfrm>
            <a:off x="6468010" y="4015233"/>
            <a:ext cx="2380187" cy="311667"/>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Illustrative Figure </a:t>
            </a:r>
            <a:r>
              <a:rPr lang="en-US" sz="1000" i="1" spc="-1" dirty="0">
                <a:latin typeface="Calibri"/>
              </a:rPr>
              <a:t>of Medical Image captioning Model</a:t>
            </a:r>
            <a:r>
              <a:rPr lang="en-US" sz="1000" b="0" i="1" strike="noStrike" spc="-1" dirty="0">
                <a:latin typeface="Calibri"/>
              </a:rPr>
              <a:t> </a:t>
            </a:r>
            <a:endParaRPr lang="en-US" sz="1000" b="0" strike="noStrike" spc="-1" dirty="0">
              <a:latin typeface="Calibri"/>
            </a:endParaRPr>
          </a:p>
        </p:txBody>
      </p:sp>
    </p:spTree>
    <p:extLst>
      <p:ext uri="{BB962C8B-B14F-4D97-AF65-F5344CB8AC3E}">
        <p14:creationId xmlns:p14="http://schemas.microsoft.com/office/powerpoint/2010/main" val="1593920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1575921"/>
            <a:ext cx="5431971" cy="3971439"/>
          </a:xfrm>
        </p:spPr>
        <p:txBody>
          <a:bodyPr>
            <a:normAutofit/>
          </a:bodyPr>
          <a:lstStyle/>
          <a:p>
            <a:r>
              <a:rPr lang="en-ZA" noProof="1"/>
              <a:t>In order to evaluate our trained models and select our best model, we take a subset of the validation dataset and we calculated the Rouge1 evaluation metrics.</a:t>
            </a:r>
          </a:p>
          <a:p>
            <a:r>
              <a:rPr lang="en-ZA" noProof="1"/>
              <a:t>As expected, the ViT &amp; Bio Bert marked the best Rouge F1 score with 31%. As we can see from the graph, the second best model is the ViT &amp; Roberta with 23%, which is significantly less than the ViT &amp; BioBert. Additionally, the Greek Bert &amp; Vit marked the same score in Rouge1 F1 score as the conventional DenseNet &amp; LSTM.</a:t>
            </a:r>
          </a:p>
          <a:p>
            <a:r>
              <a:rPr lang="en-ZA" noProof="1"/>
              <a:t>Lastly, the ViT &amp; GPT2  had the lowest performance in contrast to other models, reaching 19% in Rouge1 F1 score. </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Chris Morfopoulos</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20</a:t>
            </a:fld>
            <a:endParaRPr lang="en-ZA" dirty="0"/>
          </a:p>
        </p:txBody>
      </p:sp>
      <p:sp>
        <p:nvSpPr>
          <p:cNvPr id="12" name="Title 11">
            <a:extLst>
              <a:ext uri="{FF2B5EF4-FFF2-40B4-BE49-F238E27FC236}">
                <a16:creationId xmlns:a16="http://schemas.microsoft.com/office/drawing/2014/main" id="{7E71045D-1C01-4C93-BFF5-7181E4D3C7D2}"/>
              </a:ext>
            </a:extLst>
          </p:cNvPr>
          <p:cNvSpPr>
            <a:spLocks noGrp="1"/>
          </p:cNvSpPr>
          <p:nvPr>
            <p:ph type="title"/>
          </p:nvPr>
        </p:nvSpPr>
        <p:spPr>
          <a:xfrm>
            <a:off x="5920169" y="423334"/>
            <a:ext cx="5431971" cy="965200"/>
          </a:xfrm>
        </p:spPr>
        <p:txBody>
          <a:bodyPr>
            <a:normAutofit/>
          </a:bodyPr>
          <a:lstStyle/>
          <a:p>
            <a:r>
              <a:rPr lang="en-US" cap="none" dirty="0"/>
              <a:t>Overall Performance of the Models</a:t>
            </a:r>
            <a:endParaRPr lang="el-GR" cap="none" dirty="0"/>
          </a:p>
        </p:txBody>
      </p:sp>
      <p:pic>
        <p:nvPicPr>
          <p:cNvPr id="8" name="Picture 7">
            <a:extLst>
              <a:ext uri="{FF2B5EF4-FFF2-40B4-BE49-F238E27FC236}">
                <a16:creationId xmlns:a16="http://schemas.microsoft.com/office/drawing/2014/main" id="{592AC0D8-AD0A-4C5F-9F90-9788284C65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488" y="1575921"/>
            <a:ext cx="5380355" cy="3568700"/>
          </a:xfrm>
          <a:prstGeom prst="rect">
            <a:avLst/>
          </a:prstGeom>
          <a:noFill/>
          <a:ln>
            <a:noFill/>
          </a:ln>
        </p:spPr>
      </p:pic>
      <p:sp>
        <p:nvSpPr>
          <p:cNvPr id="9" name="TextShape 1">
            <a:extLst>
              <a:ext uri="{FF2B5EF4-FFF2-40B4-BE49-F238E27FC236}">
                <a16:creationId xmlns:a16="http://schemas.microsoft.com/office/drawing/2014/main" id="{0A63382D-AA3A-41D1-A714-7F80861583A1}"/>
              </a:ext>
            </a:extLst>
          </p:cNvPr>
          <p:cNvSpPr txBox="1"/>
          <p:nvPr/>
        </p:nvSpPr>
        <p:spPr>
          <a:xfrm>
            <a:off x="1134849" y="5227425"/>
            <a:ext cx="4433994"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A visualization of the Rouge 1 metrics of the respective models</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1074586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618068"/>
            <a:ext cx="5111750" cy="651932"/>
          </a:xfrm>
        </p:spPr>
        <p:txBody>
          <a:bodyPr/>
          <a:lstStyle/>
          <a:p>
            <a:r>
              <a:rPr lang="en-US" cap="none" dirty="0"/>
              <a:t>Summary - Key points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1921932"/>
            <a:ext cx="5111750" cy="3937001"/>
          </a:xfrm>
        </p:spPr>
        <p:txBody>
          <a:bodyPr vert="horz" lIns="91440" tIns="45720" rIns="91440" bIns="45720" rtlCol="0" anchor="t">
            <a:normAutofit/>
          </a:bodyPr>
          <a:lstStyle/>
          <a:p>
            <a:pPr marL="285750" indent="-285750">
              <a:buFont typeface="Arial" panose="020B0604020202020204" pitchFamily="34" charset="0"/>
              <a:buChar char="•"/>
            </a:pPr>
            <a:r>
              <a:rPr lang="en-ZA" noProof="1"/>
              <a:t>In the series of our experiments , we showed how the encoder-decoder models and mainly the ViT&amp;BioBert outperform the conventional models of Image Captioning such as the DenseNet&amp; LSTM model. This is mainly due to the limitations of the RNN and LSTM.</a:t>
            </a:r>
          </a:p>
          <a:p>
            <a:pPr marL="285750" indent="-285750">
              <a:buFont typeface="Arial" panose="020B0604020202020204" pitchFamily="34" charset="0"/>
              <a:buChar char="•"/>
            </a:pPr>
            <a:r>
              <a:rPr lang="en-ZA" noProof="1"/>
              <a:t>We mentioned that is very challenging not only to evaluate the generated captions, but also to interpret the biomedical generated captions in contrast to the original captions.</a:t>
            </a:r>
          </a:p>
          <a:p>
            <a:pPr marL="285750" indent="-285750">
              <a:buFont typeface="Arial" panose="020B0604020202020204" pitchFamily="34" charset="0"/>
              <a:buChar char="•"/>
            </a:pPr>
            <a:r>
              <a:rPr lang="en-ZA" noProof="1"/>
              <a:t>Due to the nature of medical Image captioning with its terminology, we believe that the ROCO captions need further to process to eliminate the noise and make the captions more compact and brief, so the image captioning models would benefit the end-to-end process. </a:t>
            </a:r>
          </a:p>
          <a:p>
            <a:endParaRPr lang="en-ZA" noProof="1"/>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Chris Morfopoulos</a:t>
            </a:r>
          </a:p>
          <a:p>
            <a:endParaRPr lang="en-US" dirty="0"/>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cap="none" dirty="0"/>
              <a:t>Thank you!</a:t>
            </a:r>
          </a:p>
        </p:txBody>
      </p:sp>
      <p:sp>
        <p:nvSpPr>
          <p:cNvPr id="3" name="Title 1">
            <a:extLst>
              <a:ext uri="{FF2B5EF4-FFF2-40B4-BE49-F238E27FC236}">
                <a16:creationId xmlns:a16="http://schemas.microsoft.com/office/drawing/2014/main" id="{7B592BC2-A762-49CB-8010-0E77D33B1F43}"/>
              </a:ext>
            </a:extLst>
          </p:cNvPr>
          <p:cNvSpPr txBox="1">
            <a:spLocks/>
          </p:cNvSpPr>
          <p:nvPr/>
        </p:nvSpPr>
        <p:spPr>
          <a:xfrm>
            <a:off x="7143750" y="3848100"/>
            <a:ext cx="4179570" cy="5910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j-lt"/>
                <a:ea typeface="+mj-ea"/>
                <a:cs typeface="+mj-cs"/>
              </a:defRPr>
            </a:lvl1pPr>
          </a:lstStyle>
          <a:p>
            <a:r>
              <a:rPr lang="en-US" sz="2400" cap="none" dirty="0">
                <a:latin typeface="+mn-lt"/>
              </a:rPr>
              <a:t>Any questions?</a:t>
            </a:r>
          </a:p>
        </p:txBody>
      </p:sp>
    </p:spTree>
    <p:extLst>
      <p:ext uri="{BB962C8B-B14F-4D97-AF65-F5344CB8AC3E}">
        <p14:creationId xmlns:p14="http://schemas.microsoft.com/office/powerpoint/2010/main" val="12531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1515533"/>
            <a:ext cx="2882475" cy="4316941"/>
          </a:xfrm>
        </p:spPr>
        <p:txBody>
          <a:bodyPr vert="horz" lIns="91440" tIns="45720" rIns="91440" bIns="45720" rtlCol="0" anchor="t">
            <a:normAutofit/>
          </a:bodyPr>
          <a:lstStyle/>
          <a:p>
            <a:r>
              <a:rPr lang="en-US" noProof="1"/>
              <a:t>The main training dataset that was utilized for our image captioning task is called ROCO dataset, which stands for Radiology Objects in Context.</a:t>
            </a:r>
          </a:p>
          <a:p>
            <a:r>
              <a:rPr lang="en-US" noProof="1"/>
              <a:t>The dataset contains over 81.000 images from several medical sections such as Computer Tomography (CT), X-rays, Magnetic Resonance (MRI), Angiography, Mammography and many more.</a:t>
            </a:r>
            <a:endParaRPr lang="en-ZA" noProof="1"/>
          </a:p>
          <a:p>
            <a:endParaRPr lang="en-ZA" noProof="1"/>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1930400" y="364067"/>
            <a:ext cx="3547532" cy="1008591"/>
          </a:xfrm>
        </p:spPr>
        <p:txBody>
          <a:bodyPr/>
          <a:lstStyle/>
          <a:p>
            <a:r>
              <a:rPr lang="en-US" dirty="0" err="1"/>
              <a:t>Roco</a:t>
            </a:r>
            <a:r>
              <a:rPr lang="en-US" dirty="0"/>
              <a:t> </a:t>
            </a:r>
            <a:r>
              <a:rPr lang="en-US" cap="none" dirty="0"/>
              <a:t>Dataset</a:t>
            </a:r>
            <a:endParaRPr lang="el-GR" dirty="0"/>
          </a:p>
        </p:txBody>
      </p:sp>
      <p:pic>
        <p:nvPicPr>
          <p:cNvPr id="24" name="Picture 23">
            <a:extLst>
              <a:ext uri="{FF2B5EF4-FFF2-40B4-BE49-F238E27FC236}">
                <a16:creationId xmlns:a16="http://schemas.microsoft.com/office/drawing/2014/main" id="{ECB10C7A-2FFF-4451-A46F-813939296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2743" y="1141941"/>
            <a:ext cx="5181788" cy="4690533"/>
          </a:xfrm>
          <a:prstGeom prst="rect">
            <a:avLst/>
          </a:prstGeom>
          <a:noFill/>
          <a:ln>
            <a:noFill/>
          </a:ln>
        </p:spPr>
      </p:pic>
      <p:sp>
        <p:nvSpPr>
          <p:cNvPr id="26" name="TextShape 1">
            <a:extLst>
              <a:ext uri="{FF2B5EF4-FFF2-40B4-BE49-F238E27FC236}">
                <a16:creationId xmlns:a16="http://schemas.microsoft.com/office/drawing/2014/main" id="{C44037D5-F1C6-4AA8-B07D-0071B8FE3812}"/>
              </a:ext>
            </a:extLst>
          </p:cNvPr>
          <p:cNvSpPr txBox="1"/>
          <p:nvPr/>
        </p:nvSpPr>
        <p:spPr>
          <a:xfrm>
            <a:off x="6242743" y="777846"/>
            <a:ext cx="4175640" cy="495360"/>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Sample of  Images of the ROCO Dataset with their respective captions</a:t>
            </a:r>
            <a:endParaRPr lang="en-US" sz="1000" b="0" strike="noStrike" spc="-1" dirty="0">
              <a:latin typeface="Calibri"/>
            </a:endParaRPr>
          </a:p>
        </p:txBody>
      </p:sp>
    </p:spTree>
    <p:extLst>
      <p:ext uri="{BB962C8B-B14F-4D97-AF65-F5344CB8AC3E}">
        <p14:creationId xmlns:p14="http://schemas.microsoft.com/office/powerpoint/2010/main" val="14524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887504" y="1456266"/>
            <a:ext cx="2882475" cy="4316941"/>
          </a:xfrm>
        </p:spPr>
        <p:txBody>
          <a:bodyPr vert="horz" lIns="91440" tIns="45720" rIns="91440" bIns="45720" rtlCol="0" anchor="t">
            <a:normAutofit/>
          </a:bodyPr>
          <a:lstStyle/>
          <a:p>
            <a:r>
              <a:rPr lang="en-US" noProof="1"/>
              <a:t>Due to the nature of image captioning, the severe medical terminology and the structure of our medical captions, we applied limited data preprocessing actions.</a:t>
            </a:r>
          </a:p>
          <a:p>
            <a:r>
              <a:rPr lang="en-US" noProof="1"/>
              <a:t>An important assumption and  data preprocessing action in order to remove noise from the captions was to remove redundant values, which lied inside of the parenthesis.</a:t>
            </a:r>
          </a:p>
          <a:p>
            <a:r>
              <a:rPr lang="en-US" noProof="1"/>
              <a:t>Other necessary actions was to remove punctuations, convert all strings to lowercase. Unfortunately, we can remove the stopwords.</a:t>
            </a:r>
            <a:endParaRPr lang="en-ZA" noProof="1"/>
          </a:p>
          <a:p>
            <a:endParaRPr lang="en-ZA" noProof="1"/>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1930399" y="364067"/>
            <a:ext cx="4529667" cy="829733"/>
          </a:xfrm>
        </p:spPr>
        <p:txBody>
          <a:bodyPr>
            <a:normAutofit fontScale="90000"/>
          </a:bodyPr>
          <a:lstStyle/>
          <a:p>
            <a:r>
              <a:rPr lang="en-US" cap="none" dirty="0"/>
              <a:t>Preprocessing the </a:t>
            </a:r>
            <a:r>
              <a:rPr lang="en-US" dirty="0" err="1"/>
              <a:t>Roco</a:t>
            </a:r>
            <a:r>
              <a:rPr lang="en-US" dirty="0"/>
              <a:t> </a:t>
            </a:r>
            <a:r>
              <a:rPr lang="en-US" cap="none" dirty="0"/>
              <a:t>Dataset</a:t>
            </a:r>
            <a:endParaRPr lang="el-GR" dirty="0"/>
          </a:p>
        </p:txBody>
      </p:sp>
      <p:pic>
        <p:nvPicPr>
          <p:cNvPr id="8" name="Picture 7">
            <a:extLst>
              <a:ext uri="{FF2B5EF4-FFF2-40B4-BE49-F238E27FC236}">
                <a16:creationId xmlns:a16="http://schemas.microsoft.com/office/drawing/2014/main" id="{54215F28-848A-4F8A-AF9E-0F116122AB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0800" y="1344930"/>
            <a:ext cx="8147378" cy="4234603"/>
          </a:xfrm>
          <a:prstGeom prst="rect">
            <a:avLst/>
          </a:prstGeom>
          <a:noFill/>
          <a:ln>
            <a:noFill/>
          </a:ln>
        </p:spPr>
      </p:pic>
      <p:sp>
        <p:nvSpPr>
          <p:cNvPr id="14" name="TextShape 1">
            <a:extLst>
              <a:ext uri="{FF2B5EF4-FFF2-40B4-BE49-F238E27FC236}">
                <a16:creationId xmlns:a16="http://schemas.microsoft.com/office/drawing/2014/main" id="{1B04FFD5-3CB8-4BC0-BD9F-1DF8B1292C8E}"/>
              </a:ext>
            </a:extLst>
          </p:cNvPr>
          <p:cNvSpPr txBox="1"/>
          <p:nvPr/>
        </p:nvSpPr>
        <p:spPr>
          <a:xfrm>
            <a:off x="6903907" y="5579533"/>
            <a:ext cx="4175640" cy="495360"/>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Sample of captions from the ROCO dataset</a:t>
            </a:r>
            <a:endParaRPr lang="en-US" sz="1000" b="0" strike="noStrike" spc="-1" dirty="0">
              <a:latin typeface="Calibri"/>
            </a:endParaRPr>
          </a:p>
        </p:txBody>
      </p:sp>
    </p:spTree>
    <p:extLst>
      <p:ext uri="{BB962C8B-B14F-4D97-AF65-F5344CB8AC3E}">
        <p14:creationId xmlns:p14="http://schemas.microsoft.com/office/powerpoint/2010/main" val="5587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1515533"/>
            <a:ext cx="2882475" cy="4316941"/>
          </a:xfrm>
        </p:spPr>
        <p:txBody>
          <a:bodyPr vert="horz" lIns="91440" tIns="45720" rIns="91440" bIns="45720" rtlCol="0" anchor="t">
            <a:normAutofit/>
          </a:bodyPr>
          <a:lstStyle/>
          <a:p>
            <a:r>
              <a:rPr lang="en-US" noProof="1"/>
              <a:t>In order to visualize the captions of the ROCO dataset, we implemented a Word Cloud (removing all stopwords) and a visualization with top-20 words/terms in a unigram/3-gram.</a:t>
            </a:r>
            <a:endParaRPr lang="en-ZA" noProof="1"/>
          </a:p>
          <a:p>
            <a:endParaRPr lang="en-ZA" noProof="1"/>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1243104" y="514678"/>
            <a:ext cx="3750733" cy="829733"/>
          </a:xfrm>
        </p:spPr>
        <p:txBody>
          <a:bodyPr>
            <a:normAutofit fontScale="90000"/>
          </a:bodyPr>
          <a:lstStyle/>
          <a:p>
            <a:pPr algn="l"/>
            <a:r>
              <a:rPr lang="en-US" cap="none" dirty="0"/>
              <a:t>Visualizing the </a:t>
            </a:r>
            <a:r>
              <a:rPr lang="en-US" dirty="0" err="1"/>
              <a:t>Roco</a:t>
            </a:r>
            <a:r>
              <a:rPr lang="en-US" dirty="0"/>
              <a:t> </a:t>
            </a:r>
            <a:r>
              <a:rPr lang="en-US" cap="none" dirty="0"/>
              <a:t>Dataset</a:t>
            </a:r>
            <a:endParaRPr lang="el-GR" dirty="0"/>
          </a:p>
        </p:txBody>
      </p:sp>
      <p:pic>
        <p:nvPicPr>
          <p:cNvPr id="9" name="Picture 8">
            <a:extLst>
              <a:ext uri="{FF2B5EF4-FFF2-40B4-BE49-F238E27FC236}">
                <a16:creationId xmlns:a16="http://schemas.microsoft.com/office/drawing/2014/main" id="{805CB503-4956-4AA1-B2B0-1D45DB6A16AC}"/>
              </a:ext>
            </a:extLst>
          </p:cNvPr>
          <p:cNvPicPr>
            <a:picLocks noChangeAspect="1"/>
          </p:cNvPicPr>
          <p:nvPr/>
        </p:nvPicPr>
        <p:blipFill rotWithShape="1">
          <a:blip r:embed="rId2">
            <a:extLst>
              <a:ext uri="{28A0092B-C50C-407E-A947-70E740481C1C}">
                <a14:useLocalDpi xmlns:a14="http://schemas.microsoft.com/office/drawing/2010/main" val="0"/>
              </a:ext>
            </a:extLst>
          </a:blip>
          <a:srcRect t="4927" r="1041"/>
          <a:stretch/>
        </p:blipFill>
        <p:spPr bwMode="auto">
          <a:xfrm>
            <a:off x="378905" y="3875722"/>
            <a:ext cx="5218430" cy="2663190"/>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D7EAFF26-C728-4651-975F-9731CC9DD49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7649" y="-198069"/>
            <a:ext cx="6436762" cy="6532596"/>
          </a:xfrm>
          <a:prstGeom prst="rect">
            <a:avLst/>
          </a:prstGeom>
          <a:noFill/>
          <a:ln>
            <a:noFill/>
          </a:ln>
        </p:spPr>
      </p:pic>
      <p:sp>
        <p:nvSpPr>
          <p:cNvPr id="14" name="TextShape 1">
            <a:extLst>
              <a:ext uri="{FF2B5EF4-FFF2-40B4-BE49-F238E27FC236}">
                <a16:creationId xmlns:a16="http://schemas.microsoft.com/office/drawing/2014/main" id="{637C5EB7-9809-4C28-B168-DEF49A57F2CE}"/>
              </a:ext>
            </a:extLst>
          </p:cNvPr>
          <p:cNvSpPr txBox="1"/>
          <p:nvPr/>
        </p:nvSpPr>
        <p:spPr>
          <a:xfrm>
            <a:off x="4877668" y="2114028"/>
            <a:ext cx="719667" cy="1499756"/>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Figure </a:t>
            </a:r>
            <a:r>
              <a:rPr lang="en-US" sz="1000" i="1" spc="-1" dirty="0">
                <a:latin typeface="Calibri"/>
              </a:rPr>
              <a:t>of top-20 words in unigram and 3-gram</a:t>
            </a:r>
            <a:endParaRPr lang="en-US" sz="1000" b="0" strike="noStrike" spc="-1" dirty="0">
              <a:latin typeface="Calibri"/>
            </a:endParaRPr>
          </a:p>
        </p:txBody>
      </p:sp>
      <p:sp>
        <p:nvSpPr>
          <p:cNvPr id="15" name="TextShape 1">
            <a:extLst>
              <a:ext uri="{FF2B5EF4-FFF2-40B4-BE49-F238E27FC236}">
                <a16:creationId xmlns:a16="http://schemas.microsoft.com/office/drawing/2014/main" id="{B6165B86-451F-4085-9B24-BB246A254E8B}"/>
              </a:ext>
            </a:extLst>
          </p:cNvPr>
          <p:cNvSpPr txBox="1"/>
          <p:nvPr/>
        </p:nvSpPr>
        <p:spPr>
          <a:xfrm>
            <a:off x="307747" y="3533478"/>
            <a:ext cx="902359" cy="559956"/>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Figure of a Word Cloud</a:t>
            </a:r>
            <a:endParaRPr lang="en-US" sz="1000" b="0" strike="noStrike" spc="-1" dirty="0">
              <a:latin typeface="Calibri"/>
            </a:endParaRPr>
          </a:p>
        </p:txBody>
      </p:sp>
    </p:spTree>
    <p:extLst>
      <p:ext uri="{BB962C8B-B14F-4D97-AF65-F5344CB8AC3E}">
        <p14:creationId xmlns:p14="http://schemas.microsoft.com/office/powerpoint/2010/main" val="331841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2269067"/>
            <a:ext cx="2882475" cy="2836334"/>
          </a:xfrm>
        </p:spPr>
        <p:txBody>
          <a:bodyPr vert="horz" lIns="91440" tIns="45720" rIns="91440" bIns="45720" rtlCol="0" anchor="t">
            <a:normAutofit/>
          </a:bodyPr>
          <a:lstStyle/>
          <a:p>
            <a:r>
              <a:rPr lang="en-US" sz="1000" noProof="1"/>
              <a:t>The first approach and the more conventional way to perform image captioning is with CNNs and LSTMs.</a:t>
            </a:r>
          </a:p>
          <a:p>
            <a:r>
              <a:rPr lang="en-US" sz="1000" noProof="1"/>
              <a:t>The key points in the architecture are to extract the features of an image from a pretrained CNN , create word embeddings with a tokenizer and finally conctatenate the image embeddings with the word embeddings to pass them to LSTM to generate the next word.</a:t>
            </a:r>
          </a:p>
          <a:p>
            <a:r>
              <a:rPr lang="en-US" sz="1000" noProof="1"/>
              <a:t>In our case, we implemented the DenseNet as a pretrained CNN along with the LSTM. The DenseNet architecture is similar to ResNet but with small differences in the residual connections. Therefore, the feature vector in our case has size of 1920.</a:t>
            </a:r>
            <a:endParaRPr lang="en-ZA" sz="1000" noProof="1"/>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r>
              <a:rPr lang="en-US" cap="none" dirty="0"/>
              <a:t>Architectures in </a:t>
            </a:r>
            <a:br>
              <a:rPr lang="en-US" cap="none" dirty="0"/>
            </a:br>
            <a:r>
              <a:rPr lang="en-US" cap="none" dirty="0"/>
              <a:t>Image Captioning</a:t>
            </a:r>
            <a:endParaRPr lang="el-GR" dirty="0"/>
          </a:p>
        </p:txBody>
      </p:sp>
      <p:pic>
        <p:nvPicPr>
          <p:cNvPr id="9" name="Picture 8">
            <a:extLst>
              <a:ext uri="{FF2B5EF4-FFF2-40B4-BE49-F238E27FC236}">
                <a16:creationId xmlns:a16="http://schemas.microsoft.com/office/drawing/2014/main" id="{81D794D5-E53B-4BAB-86D0-3465DF81B9F3}"/>
              </a:ext>
            </a:extLst>
          </p:cNvPr>
          <p:cNvPicPr>
            <a:picLocks noChangeAspect="1"/>
          </p:cNvPicPr>
          <p:nvPr/>
        </p:nvPicPr>
        <p:blipFill>
          <a:blip r:embed="rId2"/>
          <a:stretch>
            <a:fillRect/>
          </a:stretch>
        </p:blipFill>
        <p:spPr>
          <a:xfrm>
            <a:off x="6218979" y="3429000"/>
            <a:ext cx="5274310" cy="2543175"/>
          </a:xfrm>
          <a:prstGeom prst="rect">
            <a:avLst/>
          </a:prstGeom>
        </p:spPr>
      </p:pic>
      <p:pic>
        <p:nvPicPr>
          <p:cNvPr id="12" name="Picture 11">
            <a:extLst>
              <a:ext uri="{FF2B5EF4-FFF2-40B4-BE49-F238E27FC236}">
                <a16:creationId xmlns:a16="http://schemas.microsoft.com/office/drawing/2014/main" id="{0A7FBC46-4952-44F6-BE87-D8199E50E12E}"/>
              </a:ext>
            </a:extLst>
          </p:cNvPr>
          <p:cNvPicPr>
            <a:picLocks noChangeAspect="1"/>
          </p:cNvPicPr>
          <p:nvPr/>
        </p:nvPicPr>
        <p:blipFill>
          <a:blip r:embed="rId3"/>
          <a:stretch>
            <a:fillRect/>
          </a:stretch>
        </p:blipFill>
        <p:spPr>
          <a:xfrm>
            <a:off x="6218979" y="737127"/>
            <a:ext cx="5274310" cy="2318385"/>
          </a:xfrm>
          <a:prstGeom prst="rect">
            <a:avLst/>
          </a:prstGeom>
        </p:spPr>
      </p:pic>
      <p:sp>
        <p:nvSpPr>
          <p:cNvPr id="15" name="TextShape 1">
            <a:extLst>
              <a:ext uri="{FF2B5EF4-FFF2-40B4-BE49-F238E27FC236}">
                <a16:creationId xmlns:a16="http://schemas.microsoft.com/office/drawing/2014/main" id="{0754D1A8-270A-45A7-A0FF-6C3F276192FC}"/>
              </a:ext>
            </a:extLst>
          </p:cNvPr>
          <p:cNvSpPr txBox="1"/>
          <p:nvPr/>
        </p:nvSpPr>
        <p:spPr>
          <a:xfrm>
            <a:off x="5316620" y="1576384"/>
            <a:ext cx="902359"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err="1">
                <a:latin typeface="Calibri"/>
              </a:rPr>
              <a:t>DenseNet</a:t>
            </a:r>
            <a:r>
              <a:rPr lang="en-US" sz="1000" b="0" i="1" strike="noStrike" spc="-1" dirty="0">
                <a:latin typeface="Calibri"/>
              </a:rPr>
              <a:t> architecture in contrast to the </a:t>
            </a:r>
            <a:r>
              <a:rPr lang="en-US" sz="1000" b="0" i="1" strike="noStrike" spc="-1" dirty="0" err="1">
                <a:latin typeface="Calibri"/>
              </a:rPr>
              <a:t>ResNet</a:t>
            </a:r>
            <a:r>
              <a:rPr lang="en-US" sz="1000" b="0" i="1" strike="noStrike" spc="-1" dirty="0">
                <a:latin typeface="Calibri"/>
              </a:rPr>
              <a:t> architecture</a:t>
            </a:r>
          </a:p>
          <a:p>
            <a:pPr>
              <a:lnSpc>
                <a:spcPct val="90000"/>
              </a:lnSpc>
              <a:spcBef>
                <a:spcPts val="1599"/>
              </a:spcBef>
              <a:tabLst>
                <a:tab pos="0" algn="l"/>
              </a:tabLst>
            </a:pPr>
            <a:endParaRPr lang="en-US" sz="1000" b="0" strike="noStrike" spc="-1" dirty="0">
              <a:latin typeface="Calibri"/>
            </a:endParaRPr>
          </a:p>
        </p:txBody>
      </p:sp>
      <p:sp>
        <p:nvSpPr>
          <p:cNvPr id="16" name="TextShape 1">
            <a:extLst>
              <a:ext uri="{FF2B5EF4-FFF2-40B4-BE49-F238E27FC236}">
                <a16:creationId xmlns:a16="http://schemas.microsoft.com/office/drawing/2014/main" id="{A0A86169-C8AE-4FA3-99D3-893F323E20D3}"/>
              </a:ext>
            </a:extLst>
          </p:cNvPr>
          <p:cNvSpPr txBox="1"/>
          <p:nvPr/>
        </p:nvSpPr>
        <p:spPr>
          <a:xfrm>
            <a:off x="5316619" y="4140631"/>
            <a:ext cx="902359" cy="559956"/>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i="1" spc="-1" dirty="0">
                <a:latin typeface="Calibri"/>
              </a:rPr>
              <a:t>The architecture of the CNN + LSTM , at high level</a:t>
            </a: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77967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887504" y="1272988"/>
            <a:ext cx="2882475" cy="5351930"/>
          </a:xfrm>
        </p:spPr>
        <p:txBody>
          <a:bodyPr vert="horz" lIns="91440" tIns="45720" rIns="91440" bIns="45720" rtlCol="0" anchor="t">
            <a:normAutofit/>
          </a:bodyPr>
          <a:lstStyle/>
          <a:p>
            <a:r>
              <a:rPr lang="en-ZA" sz="1000" noProof="1"/>
              <a:t>The contemporary approach and the more state of the art architecture to perform Image captioning is with the Encoder-Decoder architecture along with the attention mechanism, which was introduced in the “Attention is all you need” paper and belong to Transformers model family. </a:t>
            </a:r>
          </a:p>
          <a:p>
            <a:r>
              <a:rPr lang="en-ZA" sz="1000" noProof="1"/>
              <a:t>The Encoder-Decoder architecture, can be adapted in our case with a pretrained Language Model as a Decoder and a pretrained Vision Transformer as an Encoder.</a:t>
            </a:r>
          </a:p>
          <a:p>
            <a:r>
              <a:rPr lang="en-ZA" sz="1000" noProof="1"/>
              <a:t>The Vision Transfomer (ViT) consists of N-stacked Encoders and it uses attention instead of convolution for image recognition tasks.</a:t>
            </a:r>
          </a:p>
          <a:p>
            <a:r>
              <a:rPr lang="en-ZA" sz="1000" noProof="1"/>
              <a:t>The Decoders are also Transformer based Language Models such as Bert,GPT2 and MT5. The goal of Decoders is to be finetuned in our corpus of text in order to learn new words and generate brief captions. For Bert models,this can be established though Masked Language Modelling. </a:t>
            </a:r>
          </a:p>
          <a:p>
            <a:r>
              <a:rPr lang="en-ZA" sz="1000" noProof="1"/>
              <a:t>The connection between the Encoder and the Decoder is through the cross attention layer, where we map the Encoder ouput with the Decoder input. The decoder utilizes the Encoder’s keys and values.</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r>
              <a:rPr lang="en-US" cap="none" dirty="0"/>
              <a:t>Architectures in Image Captioning</a:t>
            </a:r>
            <a:endParaRPr lang="el-GR" dirty="0"/>
          </a:p>
        </p:txBody>
      </p:sp>
      <p:pic>
        <p:nvPicPr>
          <p:cNvPr id="8" name="Picture 7">
            <a:extLst>
              <a:ext uri="{FF2B5EF4-FFF2-40B4-BE49-F238E27FC236}">
                <a16:creationId xmlns:a16="http://schemas.microsoft.com/office/drawing/2014/main" id="{2F96922E-29D1-4E70-ABD0-2C2D27F0F4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0" y="568749"/>
            <a:ext cx="5274310" cy="2750185"/>
          </a:xfrm>
          <a:prstGeom prst="rect">
            <a:avLst/>
          </a:prstGeom>
          <a:noFill/>
          <a:ln>
            <a:noFill/>
          </a:ln>
        </p:spPr>
      </p:pic>
      <p:pic>
        <p:nvPicPr>
          <p:cNvPr id="14" name="Picture 13">
            <a:extLst>
              <a:ext uri="{FF2B5EF4-FFF2-40B4-BE49-F238E27FC236}">
                <a16:creationId xmlns:a16="http://schemas.microsoft.com/office/drawing/2014/main" id="{39D03BC5-10B7-4ECD-9EC6-51F8F6A07A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7851" y="3606165"/>
            <a:ext cx="5046645" cy="2750185"/>
          </a:xfrm>
          <a:prstGeom prst="rect">
            <a:avLst/>
          </a:prstGeom>
          <a:noFill/>
          <a:ln>
            <a:noFill/>
          </a:ln>
        </p:spPr>
      </p:pic>
      <p:sp>
        <p:nvSpPr>
          <p:cNvPr id="15" name="TextShape 1">
            <a:extLst>
              <a:ext uri="{FF2B5EF4-FFF2-40B4-BE49-F238E27FC236}">
                <a16:creationId xmlns:a16="http://schemas.microsoft.com/office/drawing/2014/main" id="{0D4E13AF-E158-4D4B-B8DC-3113FAEB2022}"/>
              </a:ext>
            </a:extLst>
          </p:cNvPr>
          <p:cNvSpPr txBox="1"/>
          <p:nvPr/>
        </p:nvSpPr>
        <p:spPr>
          <a:xfrm>
            <a:off x="5316620" y="1576384"/>
            <a:ext cx="902359"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Vision Transformer architecture</a:t>
            </a:r>
          </a:p>
          <a:p>
            <a:pPr>
              <a:lnSpc>
                <a:spcPct val="90000"/>
              </a:lnSpc>
              <a:spcBef>
                <a:spcPts val="1599"/>
              </a:spcBef>
              <a:tabLst>
                <a:tab pos="0" algn="l"/>
              </a:tabLst>
            </a:pPr>
            <a:endParaRPr lang="en-US" sz="1000" b="0" strike="noStrike" spc="-1" dirty="0">
              <a:latin typeface="Calibri"/>
            </a:endParaRPr>
          </a:p>
        </p:txBody>
      </p:sp>
      <p:sp>
        <p:nvSpPr>
          <p:cNvPr id="16" name="TextShape 1">
            <a:extLst>
              <a:ext uri="{FF2B5EF4-FFF2-40B4-BE49-F238E27FC236}">
                <a16:creationId xmlns:a16="http://schemas.microsoft.com/office/drawing/2014/main" id="{3FD7E575-BC86-4C00-8CDB-2819C925DA58}"/>
              </a:ext>
            </a:extLst>
          </p:cNvPr>
          <p:cNvSpPr txBox="1"/>
          <p:nvPr/>
        </p:nvSpPr>
        <p:spPr>
          <a:xfrm>
            <a:off x="5355492" y="3646432"/>
            <a:ext cx="902359"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Vision Encoder Decoder Architecture</a:t>
            </a: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162577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887504" y="1456266"/>
            <a:ext cx="3752229" cy="4316941"/>
          </a:xfrm>
        </p:spPr>
        <p:txBody>
          <a:bodyPr vert="horz" lIns="91440" tIns="45720" rIns="91440" bIns="45720" rtlCol="0" anchor="t">
            <a:normAutofit/>
          </a:bodyPr>
          <a:lstStyle/>
          <a:p>
            <a:r>
              <a:rPr lang="en-ZA" noProof="1"/>
              <a:t>We implemented 5 experiments in total.</a:t>
            </a:r>
          </a:p>
          <a:p>
            <a:r>
              <a:rPr lang="en-ZA" noProof="1"/>
              <a:t>We invoked from Hugging face and finetuned several Language Models with our training corpus, though masked language modelling, apart from the GPT2 which it is a generative model.</a:t>
            </a:r>
          </a:p>
          <a:p>
            <a:r>
              <a:rPr lang="en-ZA" noProof="1"/>
              <a:t>For the DenseNet &amp; LSTM model, we implemented the conventional architecture of image captioning.</a:t>
            </a:r>
          </a:p>
          <a:p>
            <a:r>
              <a:rPr lang="en-ZA" noProof="1"/>
              <a:t>For the rest of the models, we followed the Encoder – Decoder architecture, in which we utilized the ViT as an Encoder to extract the features and a finetuned Language model as a Decoder. As a final step, we combined the Encoder and the respective Decoder, to train end to end the VisionEncoderDecoder.</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fontScale="90000"/>
          </a:bodyPr>
          <a:lstStyle/>
          <a:p>
            <a:r>
              <a:rPr lang="en-US" cap="none" dirty="0"/>
              <a:t>Models in the Biomedical Image Captioning</a:t>
            </a:r>
            <a:endParaRPr lang="el-GR" dirty="0"/>
          </a:p>
        </p:txBody>
      </p:sp>
      <p:sp>
        <p:nvSpPr>
          <p:cNvPr id="9" name="TextShape 1">
            <a:extLst>
              <a:ext uri="{FF2B5EF4-FFF2-40B4-BE49-F238E27FC236}">
                <a16:creationId xmlns:a16="http://schemas.microsoft.com/office/drawing/2014/main" id="{D26879B2-895A-4B54-82AF-50483F6D1B58}"/>
              </a:ext>
            </a:extLst>
          </p:cNvPr>
          <p:cNvSpPr txBox="1"/>
          <p:nvPr/>
        </p:nvSpPr>
        <p:spPr>
          <a:xfrm>
            <a:off x="6633884" y="1456266"/>
            <a:ext cx="2743200" cy="4051545"/>
          </a:xfrm>
          <a:prstGeom prst="rect">
            <a:avLst/>
          </a:prstGeom>
          <a:noFill/>
          <a:ln>
            <a:noFill/>
          </a:ln>
        </p:spPr>
        <p:txBody>
          <a:bodyPr lIns="122040" tIns="60840" rIns="122040" bIns="60840">
            <a:noAutofit/>
          </a:bodyPr>
          <a:lstStyle/>
          <a:p>
            <a:pPr marL="171450" indent="-171450">
              <a:lnSpc>
                <a:spcPct val="90000"/>
              </a:lnSpc>
              <a:spcBef>
                <a:spcPts val="1599"/>
              </a:spcBef>
              <a:buFont typeface="Arial" panose="020B0604020202020204" pitchFamily="34" charset="0"/>
              <a:buChar char="•"/>
              <a:tabLst>
                <a:tab pos="0" algn="l"/>
              </a:tabLst>
            </a:pPr>
            <a:r>
              <a:rPr lang="en-US" sz="2400" b="0" strike="noStrike" spc="-1" dirty="0">
                <a:latin typeface="Calibri" panose="020F0502020204030204" pitchFamily="34" charset="0"/>
                <a:cs typeface="Calibri" panose="020F0502020204030204" pitchFamily="34" charset="0"/>
              </a:rPr>
              <a:t>Dense Net &amp; LSTM</a:t>
            </a:r>
          </a:p>
          <a:p>
            <a:pPr marL="171450" indent="-171450">
              <a:lnSpc>
                <a:spcPct val="90000"/>
              </a:lnSpc>
              <a:spcBef>
                <a:spcPts val="1599"/>
              </a:spcBef>
              <a:buFont typeface="Arial" panose="020B0604020202020204" pitchFamily="34" charset="0"/>
              <a:buChar char="•"/>
              <a:tabLst>
                <a:tab pos="0" algn="l"/>
              </a:tabLst>
            </a:pPr>
            <a:r>
              <a:rPr lang="en-US" sz="2400" spc="-1" dirty="0" err="1">
                <a:latin typeface="Calibri" panose="020F0502020204030204" pitchFamily="34" charset="0"/>
                <a:cs typeface="Calibri" panose="020F0502020204030204" pitchFamily="34" charset="0"/>
              </a:rPr>
              <a:t>ViT</a:t>
            </a:r>
            <a:r>
              <a:rPr lang="en-US" sz="2400" spc="-1" dirty="0">
                <a:latin typeface="Calibri" panose="020F0502020204030204" pitchFamily="34" charset="0"/>
                <a:cs typeface="Calibri" panose="020F0502020204030204" pitchFamily="34" charset="0"/>
              </a:rPr>
              <a:t> &amp; Roberta</a:t>
            </a:r>
          </a:p>
          <a:p>
            <a:pPr marL="171450" indent="-171450">
              <a:lnSpc>
                <a:spcPct val="90000"/>
              </a:lnSpc>
              <a:spcBef>
                <a:spcPts val="1599"/>
              </a:spcBef>
              <a:buFont typeface="Arial" panose="020B0604020202020204" pitchFamily="34" charset="0"/>
              <a:buChar char="•"/>
              <a:tabLst>
                <a:tab pos="0" algn="l"/>
              </a:tabLst>
            </a:pPr>
            <a:r>
              <a:rPr lang="en-US" sz="2400" b="0" strike="noStrike" spc="-1" dirty="0" err="1">
                <a:latin typeface="Calibri" panose="020F0502020204030204" pitchFamily="34" charset="0"/>
                <a:cs typeface="Calibri" panose="020F0502020204030204" pitchFamily="34" charset="0"/>
              </a:rPr>
              <a:t>ViT</a:t>
            </a:r>
            <a:r>
              <a:rPr lang="en-US" sz="2400" b="0" strike="noStrike" spc="-1" dirty="0">
                <a:latin typeface="Calibri" panose="020F0502020204030204" pitchFamily="34" charset="0"/>
                <a:cs typeface="Calibri" panose="020F0502020204030204" pitchFamily="34" charset="0"/>
              </a:rPr>
              <a:t> &amp; GPT2</a:t>
            </a:r>
          </a:p>
          <a:p>
            <a:pPr marL="171450" indent="-171450">
              <a:lnSpc>
                <a:spcPct val="90000"/>
              </a:lnSpc>
              <a:spcBef>
                <a:spcPts val="1599"/>
              </a:spcBef>
              <a:buFont typeface="Arial" panose="020B0604020202020204" pitchFamily="34" charset="0"/>
              <a:buChar char="•"/>
              <a:tabLst>
                <a:tab pos="0" algn="l"/>
              </a:tabLst>
            </a:pPr>
            <a:r>
              <a:rPr lang="en-US" sz="2400" spc="-1" dirty="0" err="1">
                <a:latin typeface="Calibri" panose="020F0502020204030204" pitchFamily="34" charset="0"/>
                <a:cs typeface="Calibri" panose="020F0502020204030204" pitchFamily="34" charset="0"/>
              </a:rPr>
              <a:t>ViT</a:t>
            </a:r>
            <a:r>
              <a:rPr lang="en-US" sz="2400" spc="-1" dirty="0">
                <a:latin typeface="Calibri" panose="020F0502020204030204" pitchFamily="34" charset="0"/>
                <a:cs typeface="Calibri" panose="020F0502020204030204" pitchFamily="34" charset="0"/>
              </a:rPr>
              <a:t> &amp; </a:t>
            </a:r>
            <a:r>
              <a:rPr lang="en-US" sz="2400" spc="-1" dirty="0" err="1">
                <a:latin typeface="Calibri" panose="020F0502020204030204" pitchFamily="34" charset="0"/>
                <a:cs typeface="Calibri" panose="020F0502020204030204" pitchFamily="34" charset="0"/>
              </a:rPr>
              <a:t>BioBert</a:t>
            </a:r>
            <a:endParaRPr lang="en-US" sz="2400" spc="-1" dirty="0">
              <a:latin typeface="Calibri" panose="020F0502020204030204" pitchFamily="34" charset="0"/>
              <a:cs typeface="Calibri" panose="020F0502020204030204" pitchFamily="34" charset="0"/>
            </a:endParaRPr>
          </a:p>
          <a:p>
            <a:pPr marL="171450" indent="-171450">
              <a:lnSpc>
                <a:spcPct val="90000"/>
              </a:lnSpc>
              <a:spcBef>
                <a:spcPts val="1599"/>
              </a:spcBef>
              <a:buFont typeface="Arial" panose="020B0604020202020204" pitchFamily="34" charset="0"/>
              <a:buChar char="•"/>
              <a:tabLst>
                <a:tab pos="0" algn="l"/>
              </a:tabLst>
            </a:pPr>
            <a:r>
              <a:rPr lang="en-US" sz="2400" b="0" strike="noStrike" spc="-1" dirty="0" err="1">
                <a:latin typeface="Calibri" panose="020F0502020204030204" pitchFamily="34" charset="0"/>
                <a:cs typeface="Calibri" panose="020F0502020204030204" pitchFamily="34" charset="0"/>
              </a:rPr>
              <a:t>ViT</a:t>
            </a:r>
            <a:r>
              <a:rPr lang="en-US" sz="2400" b="0" strike="noStrike" spc="-1" dirty="0">
                <a:latin typeface="Calibri" panose="020F0502020204030204" pitchFamily="34" charset="0"/>
                <a:cs typeface="Calibri" panose="020F0502020204030204" pitchFamily="34" charset="0"/>
              </a:rPr>
              <a:t> &amp; Greek Bert</a:t>
            </a:r>
          </a:p>
        </p:txBody>
      </p:sp>
    </p:spTree>
    <p:extLst>
      <p:ext uri="{BB962C8B-B14F-4D97-AF65-F5344CB8AC3E}">
        <p14:creationId xmlns:p14="http://schemas.microsoft.com/office/powerpoint/2010/main" val="30600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Chris Morfopoulos</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3" name="Title 12">
            <a:extLst>
              <a:ext uri="{FF2B5EF4-FFF2-40B4-BE49-F238E27FC236}">
                <a16:creationId xmlns:a16="http://schemas.microsoft.com/office/drawing/2014/main" id="{FD770E0C-F19B-423D-B3A4-B8E642A470A0}"/>
              </a:ext>
            </a:extLst>
          </p:cNvPr>
          <p:cNvSpPr>
            <a:spLocks noGrp="1"/>
          </p:cNvSpPr>
          <p:nvPr>
            <p:ph type="title"/>
          </p:nvPr>
        </p:nvSpPr>
        <p:spPr>
          <a:xfrm>
            <a:off x="887504" y="309561"/>
            <a:ext cx="4809068" cy="855133"/>
          </a:xfrm>
        </p:spPr>
        <p:txBody>
          <a:bodyPr>
            <a:normAutofit/>
          </a:bodyPr>
          <a:lstStyle/>
          <a:p>
            <a:r>
              <a:rPr lang="en-US" cap="none" dirty="0" err="1"/>
              <a:t>DenseNet</a:t>
            </a:r>
            <a:r>
              <a:rPr lang="en-US" cap="none" dirty="0"/>
              <a:t> &amp; LSTM</a:t>
            </a:r>
            <a:endParaRPr lang="el-GR" dirty="0"/>
          </a:p>
        </p:txBody>
      </p:sp>
      <p:sp>
        <p:nvSpPr>
          <p:cNvPr id="3" name="Content Placeholder 2">
            <a:extLst>
              <a:ext uri="{FF2B5EF4-FFF2-40B4-BE49-F238E27FC236}">
                <a16:creationId xmlns:a16="http://schemas.microsoft.com/office/drawing/2014/main" id="{4DC7684B-9024-4EF5-8483-BE8848C14C16}"/>
              </a:ext>
            </a:extLst>
          </p:cNvPr>
          <p:cNvSpPr>
            <a:spLocks noGrp="1"/>
          </p:cNvSpPr>
          <p:nvPr>
            <p:ph sz="half" idx="2"/>
          </p:nvPr>
        </p:nvSpPr>
        <p:spPr>
          <a:xfrm>
            <a:off x="992092" y="1566536"/>
            <a:ext cx="2882475" cy="1997867"/>
          </a:xfrm>
        </p:spPr>
        <p:txBody>
          <a:bodyPr/>
          <a:lstStyle/>
          <a:p>
            <a:r>
              <a:rPr lang="en-US" dirty="0"/>
              <a:t>We trained the </a:t>
            </a:r>
            <a:r>
              <a:rPr lang="en-US" dirty="0" err="1"/>
              <a:t>DenseNet</a:t>
            </a:r>
            <a:r>
              <a:rPr lang="en-US" dirty="0"/>
              <a:t> &amp; LSTM model for 20 epochs with Early stopping. The model stopped at the 13</a:t>
            </a:r>
            <a:r>
              <a:rPr lang="en-US" baseline="30000" dirty="0"/>
              <a:t>th</a:t>
            </a:r>
            <a:r>
              <a:rPr lang="en-US" dirty="0"/>
              <a:t> epoch due to Early Stopping, achieving the best validation loss at the 8</a:t>
            </a:r>
            <a:r>
              <a:rPr lang="en-US" baseline="30000" dirty="0"/>
              <a:t>th</a:t>
            </a:r>
            <a:r>
              <a:rPr lang="en-US" dirty="0"/>
              <a:t> epoch.</a:t>
            </a:r>
            <a:endParaRPr lang="el-GR" dirty="0"/>
          </a:p>
        </p:txBody>
      </p:sp>
      <p:pic>
        <p:nvPicPr>
          <p:cNvPr id="14" name="Picture 13">
            <a:extLst>
              <a:ext uri="{FF2B5EF4-FFF2-40B4-BE49-F238E27FC236}">
                <a16:creationId xmlns:a16="http://schemas.microsoft.com/office/drawing/2014/main" id="{67961AB3-3217-444E-B2E9-62E986D8D6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32" y="4097982"/>
            <a:ext cx="4114800" cy="2071762"/>
          </a:xfrm>
          <a:prstGeom prst="rect">
            <a:avLst/>
          </a:prstGeom>
          <a:noFill/>
          <a:ln>
            <a:noFill/>
          </a:ln>
        </p:spPr>
      </p:pic>
      <p:pic>
        <p:nvPicPr>
          <p:cNvPr id="15" name="Picture 14">
            <a:extLst>
              <a:ext uri="{FF2B5EF4-FFF2-40B4-BE49-F238E27FC236}">
                <a16:creationId xmlns:a16="http://schemas.microsoft.com/office/drawing/2014/main" id="{023B3E0C-C2C0-4798-88B7-1808C76FE8D6}"/>
              </a:ext>
            </a:extLst>
          </p:cNvPr>
          <p:cNvPicPr>
            <a:picLocks noChangeAspect="1"/>
          </p:cNvPicPr>
          <p:nvPr/>
        </p:nvPicPr>
        <p:blipFill>
          <a:blip r:embed="rId3"/>
          <a:stretch>
            <a:fillRect/>
          </a:stretch>
        </p:blipFill>
        <p:spPr>
          <a:xfrm>
            <a:off x="5006270" y="795398"/>
            <a:ext cx="6945057" cy="5152353"/>
          </a:xfrm>
          <a:prstGeom prst="rect">
            <a:avLst/>
          </a:prstGeom>
        </p:spPr>
      </p:pic>
      <p:sp>
        <p:nvSpPr>
          <p:cNvPr id="16" name="TextShape 1">
            <a:extLst>
              <a:ext uri="{FF2B5EF4-FFF2-40B4-BE49-F238E27FC236}">
                <a16:creationId xmlns:a16="http://schemas.microsoft.com/office/drawing/2014/main" id="{97448795-874D-4601-BC37-0E8F6AFACF94}"/>
              </a:ext>
            </a:extLst>
          </p:cNvPr>
          <p:cNvSpPr txBox="1"/>
          <p:nvPr/>
        </p:nvSpPr>
        <p:spPr>
          <a:xfrm>
            <a:off x="4257459" y="1501978"/>
            <a:ext cx="1838541" cy="639869"/>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generated captions (blue) of the </a:t>
            </a:r>
            <a:r>
              <a:rPr lang="en-US" sz="1000" b="0" i="1" strike="noStrike" spc="-1" dirty="0" err="1">
                <a:latin typeface="Calibri"/>
              </a:rPr>
              <a:t>DenseNet</a:t>
            </a:r>
            <a:r>
              <a:rPr lang="en-US" sz="1000" b="0" i="1" strike="noStrike" spc="-1" dirty="0">
                <a:latin typeface="Calibri"/>
              </a:rPr>
              <a:t> &amp; LSTM model along with the </a:t>
            </a:r>
            <a:br>
              <a:rPr lang="en-US" sz="1000" b="0" i="1" strike="noStrike" spc="-1" dirty="0">
                <a:latin typeface="Calibri"/>
              </a:rPr>
            </a:br>
            <a:r>
              <a:rPr lang="en-US" sz="1000" b="0" i="1" strike="noStrike" spc="-1" dirty="0">
                <a:latin typeface="Calibri"/>
              </a:rPr>
              <a:t>original captions (green)</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
        <p:nvSpPr>
          <p:cNvPr id="17" name="TextShape 1">
            <a:extLst>
              <a:ext uri="{FF2B5EF4-FFF2-40B4-BE49-F238E27FC236}">
                <a16:creationId xmlns:a16="http://schemas.microsoft.com/office/drawing/2014/main" id="{232095DF-0D32-46AA-9FCF-5258F2235F11}"/>
              </a:ext>
            </a:extLst>
          </p:cNvPr>
          <p:cNvSpPr txBox="1"/>
          <p:nvPr/>
        </p:nvSpPr>
        <p:spPr>
          <a:xfrm>
            <a:off x="678132" y="3783749"/>
            <a:ext cx="3360468" cy="378506"/>
          </a:xfrm>
          <a:prstGeom prst="rect">
            <a:avLst/>
          </a:prstGeom>
          <a:noFill/>
          <a:ln>
            <a:noFill/>
          </a:ln>
        </p:spPr>
        <p:txBody>
          <a:bodyPr lIns="122040" tIns="60840" rIns="122040" bIns="60840">
            <a:noAutofit/>
          </a:bodyPr>
          <a:lstStyle/>
          <a:p>
            <a:pPr>
              <a:lnSpc>
                <a:spcPct val="90000"/>
              </a:lnSpc>
              <a:spcBef>
                <a:spcPts val="1599"/>
              </a:spcBef>
              <a:tabLst>
                <a:tab pos="0" algn="l"/>
              </a:tabLst>
            </a:pPr>
            <a:r>
              <a:rPr lang="en-US" sz="1000" b="0" i="1" strike="noStrike" spc="-1" dirty="0">
                <a:latin typeface="Calibri"/>
              </a:rPr>
              <a:t>The training and the validation loss of the </a:t>
            </a:r>
            <a:r>
              <a:rPr lang="en-US" sz="1000" b="0" i="1" strike="noStrike" spc="-1" dirty="0" err="1">
                <a:latin typeface="Calibri"/>
              </a:rPr>
              <a:t>DenseNet</a:t>
            </a:r>
            <a:r>
              <a:rPr lang="en-US" sz="1000" b="0" i="1" strike="noStrike" spc="-1" dirty="0">
                <a:latin typeface="Calibri"/>
              </a:rPr>
              <a:t> &amp; LSTM</a:t>
            </a:r>
          </a:p>
          <a:p>
            <a:pPr>
              <a:lnSpc>
                <a:spcPct val="90000"/>
              </a:lnSpc>
              <a:spcBef>
                <a:spcPts val="1599"/>
              </a:spcBef>
              <a:tabLst>
                <a:tab pos="0" algn="l"/>
              </a:tabLst>
            </a:pPr>
            <a:endParaRPr lang="en-US" sz="1000" b="0" i="1" strike="noStrike" spc="-1" dirty="0">
              <a:latin typeface="Calibri"/>
            </a:endParaRPr>
          </a:p>
          <a:p>
            <a:pPr>
              <a:lnSpc>
                <a:spcPct val="90000"/>
              </a:lnSpc>
              <a:spcBef>
                <a:spcPts val="1599"/>
              </a:spcBef>
              <a:tabLst>
                <a:tab pos="0" algn="l"/>
              </a:tabLst>
            </a:pPr>
            <a:endParaRPr lang="en-US" sz="1000" b="0" strike="noStrike" spc="-1" dirty="0">
              <a:latin typeface="Calibri"/>
            </a:endParaRPr>
          </a:p>
        </p:txBody>
      </p:sp>
    </p:spTree>
    <p:extLst>
      <p:ext uri="{BB962C8B-B14F-4D97-AF65-F5344CB8AC3E}">
        <p14:creationId xmlns:p14="http://schemas.microsoft.com/office/powerpoint/2010/main" val="31079323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393</TotalTime>
  <Words>2031</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Tenorite</vt:lpstr>
      <vt:lpstr>Monoline</vt:lpstr>
      <vt:lpstr>Biomedical Image Captioning</vt:lpstr>
      <vt:lpstr>What is in general Image Captioning and  why is important for medical use?</vt:lpstr>
      <vt:lpstr>Roco Dataset</vt:lpstr>
      <vt:lpstr>Preprocessing the Roco Dataset</vt:lpstr>
      <vt:lpstr>Visualizing the Roco Dataset</vt:lpstr>
      <vt:lpstr>Architectures in  Image Captioning</vt:lpstr>
      <vt:lpstr>Architectures in Image Captioning</vt:lpstr>
      <vt:lpstr>Models in the Biomedical Image Captioning</vt:lpstr>
      <vt:lpstr>DenseNet &amp; LSTM</vt:lpstr>
      <vt:lpstr>ViT &amp; Roberta </vt:lpstr>
      <vt:lpstr>Generated Captions of ViT &amp; Roberta </vt:lpstr>
      <vt:lpstr>ViT &amp; GPT2 </vt:lpstr>
      <vt:lpstr>Generated Captions of ViT &amp; GPT2 </vt:lpstr>
      <vt:lpstr>ViT &amp; BioBert </vt:lpstr>
      <vt:lpstr>Generated Captions of ViT &amp; BioBert </vt:lpstr>
      <vt:lpstr>An experiment with ViT &amp; Greek Bert</vt:lpstr>
      <vt:lpstr>An experiment with ViT &amp; Greek Bert</vt:lpstr>
      <vt:lpstr>An experiment with ViT &amp; Greek Bert</vt:lpstr>
      <vt:lpstr>Evaluation Metrics</vt:lpstr>
      <vt:lpstr>Overall Performance of the Models</vt:lpstr>
      <vt:lpstr>Summary - Key points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Morfopoulos, Christos</dc:creator>
  <cp:lastModifiedBy>Morfopoulos, Christos</cp:lastModifiedBy>
  <cp:revision>11</cp:revision>
  <dcterms:created xsi:type="dcterms:W3CDTF">2022-09-16T17:34:21Z</dcterms:created>
  <dcterms:modified xsi:type="dcterms:W3CDTF">2022-09-18T17:07:03Z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